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6" r:id="rId15"/>
    <p:sldId id="287" r:id="rId16"/>
    <p:sldId id="288" r:id="rId17"/>
    <p:sldId id="282" r:id="rId18"/>
    <p:sldId id="284" r:id="rId19"/>
    <p:sldId id="285" r:id="rId20"/>
    <p:sldId id="28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39C"/>
    <a:srgbClr val="27335F"/>
    <a:srgbClr val="C51C3E"/>
    <a:srgbClr val="6A6B68"/>
    <a:srgbClr val="3A6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6"/>
    <p:restoredTop sz="93997"/>
  </p:normalViewPr>
  <p:slideViewPr>
    <p:cSldViewPr snapToGrid="0" snapToObjects="1">
      <p:cViewPr>
        <p:scale>
          <a:sx n="110" d="100"/>
          <a:sy n="110" d="100"/>
        </p:scale>
        <p:origin x="5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D74EC-FA0A-D344-8674-1213F76A1056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987-7391-1446-8203-0927A14D9F1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96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81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74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80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984251" y="887414"/>
            <a:ext cx="728133" cy="5857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it-IT" sz="8000" smtClean="0"/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466918" y="3119439"/>
            <a:ext cx="738716" cy="5857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it-IT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9462-CC31-4E4D-9E92-381D715FC3EC}" type="datetimeFigureOut">
              <a:rPr lang="it-IT" altLang="it-IT"/>
              <a:pPr>
                <a:defRPr/>
              </a:pPr>
              <a:t>17/10/22</a:t>
            </a:fld>
            <a:endParaRPr lang="it-IT" alt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9D50-EAD1-5F4D-B31C-EF2B22B56378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849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91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08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87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23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26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510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9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7246-439A-6F4B-AC91-367C8F02354A}" type="datetimeFigureOut">
              <a:rPr lang="it-IT" smtClean="0"/>
              <a:t>17/10/22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14ABE-8D79-9E40-944F-B7657442FC9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63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4.jpeg"/><Relationship Id="rId5" Type="http://schemas.openxmlformats.org/officeDocument/2006/relationships/image" Target="../media/image3.jp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3.jp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jpeg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3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63" y="5577794"/>
            <a:ext cx="1541917" cy="5159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221933" y="5235647"/>
            <a:ext cx="7366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958533" y="5235647"/>
            <a:ext cx="7366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695133" y="5235647"/>
            <a:ext cx="736600" cy="215900"/>
          </a:xfrm>
          <a:prstGeom prst="rect">
            <a:avLst/>
          </a:prstGeom>
          <a:solidFill>
            <a:srgbClr val="C00000"/>
          </a:solidFill>
          <a:ln>
            <a:solidFill>
              <a:srgbClr val="C51C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r="215" b="16276"/>
          <a:stretch/>
        </p:blipFill>
        <p:spPr>
          <a:xfrm>
            <a:off x="2811295" y="1258162"/>
            <a:ext cx="6904075" cy="293736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24493" y="4454539"/>
            <a:ext cx="5077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solidFill>
                  <a:schemeClr val="bg1"/>
                </a:solidFill>
              </a:rPr>
              <a:t>Medical</a:t>
            </a:r>
            <a:r>
              <a:rPr lang="it-IT" sz="2800" dirty="0" smtClean="0">
                <a:solidFill>
                  <a:schemeClr val="bg1"/>
                </a:solidFill>
              </a:rPr>
              <a:t> Device Class III – CE 0373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90233" y="5466448"/>
            <a:ext cx="14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Made in </a:t>
            </a:r>
            <a:r>
              <a:rPr lang="it-IT" dirty="0" err="1" smtClean="0">
                <a:solidFill>
                  <a:schemeClr val="bg1"/>
                </a:solidFill>
              </a:rPr>
              <a:t>Italy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55700" y="1823575"/>
            <a:ext cx="8165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600" dirty="0"/>
          </a:p>
        </p:txBody>
      </p:sp>
      <p:sp>
        <p:nvSpPr>
          <p:cNvPr id="6" name="Rettangolo 5"/>
          <p:cNvSpPr/>
          <p:nvPr/>
        </p:nvSpPr>
        <p:spPr>
          <a:xfrm>
            <a:off x="4311040" y="907568"/>
            <a:ext cx="18797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6539C"/>
                </a:solidFill>
              </a:rPr>
              <a:t>LYSINE:</a:t>
            </a:r>
            <a:endParaRPr lang="it-IT" sz="4000" dirty="0">
              <a:solidFill>
                <a:srgbClr val="06539C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21245" y="2150765"/>
            <a:ext cx="67795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/>
              <a:t>an </a:t>
            </a:r>
            <a:r>
              <a:rPr lang="it-IT" sz="2400" dirty="0" err="1"/>
              <a:t>essential</a:t>
            </a:r>
            <a:r>
              <a:rPr lang="it-IT" sz="2400" dirty="0"/>
              <a:t> amino acid,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cannot</a:t>
            </a:r>
            <a:r>
              <a:rPr lang="it-IT" sz="2400" dirty="0"/>
              <a:t> </a:t>
            </a:r>
            <a:r>
              <a:rPr lang="it-IT" sz="2400" dirty="0" err="1"/>
              <a:t>synthesize</a:t>
            </a:r>
            <a:r>
              <a:rPr lang="it-IT" sz="2400" dirty="0"/>
              <a:t> </a:t>
            </a:r>
            <a:r>
              <a:rPr lang="it-IT" sz="2400" dirty="0" err="1"/>
              <a:t>naturally</a:t>
            </a:r>
            <a:r>
              <a:rPr lang="it-IT" sz="2400" dirty="0"/>
              <a:t> from the human body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it</a:t>
            </a:r>
            <a:r>
              <a:rPr lang="it-IT" sz="2400" dirty="0"/>
              <a:t> can be </a:t>
            </a:r>
            <a:r>
              <a:rPr lang="it-IT" sz="2400" dirty="0" err="1"/>
              <a:t>found</a:t>
            </a:r>
            <a:r>
              <a:rPr lang="it-IT" sz="2400" dirty="0"/>
              <a:t> </a:t>
            </a:r>
            <a:r>
              <a:rPr lang="it-IT" sz="2400" dirty="0" err="1"/>
              <a:t>mainly</a:t>
            </a:r>
            <a:r>
              <a:rPr lang="it-IT" sz="2400" dirty="0"/>
              <a:t> in </a:t>
            </a:r>
            <a:r>
              <a:rPr lang="it-IT" sz="2400" dirty="0" err="1"/>
              <a:t>foods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provide</a:t>
            </a:r>
            <a:r>
              <a:rPr lang="it-IT" sz="2400" dirty="0"/>
              <a:t> pro- </a:t>
            </a:r>
            <a:r>
              <a:rPr lang="it-IT" sz="2400" dirty="0" err="1"/>
              <a:t>teins</a:t>
            </a:r>
            <a:r>
              <a:rPr lang="it-IT" sz="2400" dirty="0"/>
              <a:t> of </a:t>
            </a:r>
            <a:r>
              <a:rPr lang="it-IT" sz="2400" dirty="0" err="1"/>
              <a:t>animal</a:t>
            </a:r>
            <a:r>
              <a:rPr lang="it-IT" sz="2400" dirty="0"/>
              <a:t> </a:t>
            </a:r>
            <a:r>
              <a:rPr lang="it-IT" sz="2400" dirty="0" err="1"/>
              <a:t>origin</a:t>
            </a:r>
            <a:r>
              <a:rPr lang="it-IT" sz="2400" dirty="0"/>
              <a:t>.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produces</a:t>
            </a:r>
            <a:r>
              <a:rPr lang="it-IT" sz="2400" dirty="0"/>
              <a:t> </a:t>
            </a:r>
            <a:r>
              <a:rPr lang="it-IT" sz="2400" dirty="0" smtClean="0"/>
              <a:t>L-Carnitine</a:t>
            </a:r>
            <a:r>
              <a:rPr lang="it-IT" sz="2400" dirty="0"/>
              <a:t>, </a:t>
            </a:r>
            <a:r>
              <a:rPr lang="it-IT" sz="2400" dirty="0" err="1"/>
              <a:t>promotes</a:t>
            </a:r>
            <a:r>
              <a:rPr lang="it-IT" sz="2400" dirty="0"/>
              <a:t> bone </a:t>
            </a:r>
            <a:r>
              <a:rPr lang="it-IT" sz="2400" dirty="0" err="1"/>
              <a:t>growth</a:t>
            </a:r>
            <a:r>
              <a:rPr lang="it-IT" sz="2400" dirty="0"/>
              <a:t> and </a:t>
            </a:r>
            <a:r>
              <a:rPr lang="it-IT" sz="2400" dirty="0" err="1"/>
              <a:t>formation</a:t>
            </a:r>
            <a:r>
              <a:rPr lang="it-IT" sz="2400" dirty="0"/>
              <a:t> of </a:t>
            </a:r>
            <a:r>
              <a:rPr lang="it-IT" sz="2400" dirty="0" err="1"/>
              <a:t>cartilages</a:t>
            </a:r>
            <a:r>
              <a:rPr lang="it-IT" sz="2400" dirty="0"/>
              <a:t> and </a:t>
            </a:r>
            <a:r>
              <a:rPr lang="it-IT" sz="2400" dirty="0" err="1"/>
              <a:t>helps</a:t>
            </a:r>
            <a:r>
              <a:rPr lang="it-IT" sz="2400" dirty="0"/>
              <a:t> </a:t>
            </a:r>
            <a:r>
              <a:rPr lang="it-IT" sz="2400" dirty="0" err="1"/>
              <a:t>calcium</a:t>
            </a:r>
            <a:r>
              <a:rPr lang="it-IT" sz="2400" dirty="0"/>
              <a:t> </a:t>
            </a:r>
            <a:r>
              <a:rPr lang="it-IT" sz="2400" dirty="0" err="1"/>
              <a:t>absorption</a:t>
            </a:r>
            <a:r>
              <a:rPr lang="it-IT" sz="2400" dirty="0"/>
              <a:t>.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t="33918" r="36546" b="14386"/>
          <a:stretch/>
        </p:blipFill>
        <p:spPr>
          <a:xfrm>
            <a:off x="7700835" y="1535794"/>
            <a:ext cx="4219074" cy="321522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21245" y="4786279"/>
            <a:ext cx="10877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HelveticaNeue" charset="0"/>
              </a:rPr>
              <a:t>La lisina è un aminoacido essenziale, (il corpo umano non è in grado di </a:t>
            </a:r>
            <a:r>
              <a:rPr lang="it-IT" sz="1600" dirty="0" smtClean="0">
                <a:latin typeface="HelveticaNeue" charset="0"/>
              </a:rPr>
              <a:t>sintetizzarla</a:t>
            </a:r>
            <a:r>
              <a:rPr lang="it-IT" sz="1600" dirty="0">
                <a:latin typeface="HelveticaNeue" charset="0"/>
              </a:rPr>
              <a:t>, per cui non </a:t>
            </a:r>
            <a:r>
              <a:rPr lang="it-IT" sz="1600" dirty="0" err="1">
                <a:latin typeface="HelveticaNeue" charset="0"/>
              </a:rPr>
              <a:t>puo</a:t>
            </a:r>
            <a:r>
              <a:rPr lang="it-IT" sz="1600" dirty="0">
                <a:latin typeface="HelveticaNeue" charset="0"/>
              </a:rPr>
              <a:t>̀ che essere ingerita </a:t>
            </a:r>
            <a:r>
              <a:rPr lang="it-IT" sz="1600" dirty="0" err="1">
                <a:latin typeface="HelveticaNeue" charset="0"/>
              </a:rPr>
              <a:t>gia</a:t>
            </a:r>
            <a:r>
              <a:rPr lang="it-IT" sz="1600" dirty="0">
                <a:latin typeface="HelveticaNeue" charset="0"/>
              </a:rPr>
              <a:t>̀ precostituita con il cibo). La lisina è presente soprattutto negli alimenti che forniscono proteine di origine animale. </a:t>
            </a:r>
            <a:endParaRPr lang="it-IT" sz="1600" dirty="0"/>
          </a:p>
          <a:p>
            <a:r>
              <a:rPr lang="it-IT" sz="1600" dirty="0">
                <a:latin typeface="HelveticaNeue" charset="0"/>
              </a:rPr>
              <a:t>Infatti inibisce la crescita dei virus, produce L-Carnitina la quale migliora la tolleranza allo stress, il </a:t>
            </a:r>
            <a:r>
              <a:rPr lang="it-IT" sz="1600" dirty="0" smtClean="0">
                <a:latin typeface="HelveticaNeue" charset="0"/>
              </a:rPr>
              <a:t>metabolismo </a:t>
            </a:r>
            <a:r>
              <a:rPr lang="it-IT" sz="1600" dirty="0">
                <a:latin typeface="HelveticaNeue" charset="0"/>
              </a:rPr>
              <a:t>dei grassi ed ha un effetto anti- fatica, promuove la crescita ossea aiutando la formazione di collagene, la proteina fibrosa la quale costituisce le ossa, le cartilagini e altri tessuti connettivi - aiuta l’assorbimento del calcio. </a:t>
            </a:r>
            <a:endParaRPr lang="it-IT" sz="16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7" t="16438" r="4545" b="8852"/>
          <a:stretch/>
        </p:blipFill>
        <p:spPr>
          <a:xfrm>
            <a:off x="8475110" y="968810"/>
            <a:ext cx="3628645" cy="512357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1519959" y="893578"/>
            <a:ext cx="3718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err="1">
                <a:solidFill>
                  <a:srgbClr val="06539C"/>
                </a:solidFill>
              </a:rPr>
              <a:t>Characteristics</a:t>
            </a:r>
            <a:r>
              <a:rPr lang="it-IT" dirty="0">
                <a:solidFill>
                  <a:srgbClr val="0051CC"/>
                </a:solidFill>
                <a:latin typeface="HelveticaNeue" charset="0"/>
              </a:rPr>
              <a:t>  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8872" y="1499843"/>
            <a:ext cx="3561616" cy="475873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443152" y="3721028"/>
            <a:ext cx="6063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rgbClr val="06539C"/>
                </a:solidFill>
                <a:latin typeface="HelveticaNeue" charset="0"/>
              </a:rPr>
              <a:t>Medical</a:t>
            </a:r>
            <a:r>
              <a:rPr lang="it-IT" sz="2000" dirty="0" smtClean="0">
                <a:solidFill>
                  <a:srgbClr val="06539C"/>
                </a:solidFill>
                <a:latin typeface="HelveticaNeue" charset="0"/>
              </a:rPr>
              <a:t> Device Class III</a:t>
            </a:r>
          </a:p>
          <a:p>
            <a:r>
              <a:rPr lang="it-IT" sz="2000" dirty="0" smtClean="0">
                <a:solidFill>
                  <a:srgbClr val="06539C"/>
                </a:solidFill>
                <a:latin typeface="HelveticaNeue" charset="0"/>
              </a:rPr>
              <a:t>Box</a:t>
            </a:r>
            <a:r>
              <a:rPr lang="it-IT" sz="2000" dirty="0">
                <a:solidFill>
                  <a:srgbClr val="06539C"/>
                </a:solidFill>
                <a:latin typeface="HelveticaNeue" charset="0"/>
              </a:rPr>
              <a:t>: </a:t>
            </a:r>
            <a:r>
              <a:rPr lang="it-IT" sz="2000" dirty="0">
                <a:latin typeface="HelveticaNeue" charset="0"/>
              </a:rPr>
              <a:t>2</a:t>
            </a:r>
            <a:r>
              <a:rPr lang="it-IT" sz="2000" dirty="0" smtClean="0">
                <a:latin typeface="HelveticaNeue" charset="0"/>
              </a:rPr>
              <a:t> </a:t>
            </a:r>
            <a:r>
              <a:rPr lang="it-IT" sz="2000" dirty="0" err="1" smtClean="0">
                <a:latin typeface="HelveticaNeue" charset="0"/>
              </a:rPr>
              <a:t>syringe</a:t>
            </a:r>
            <a:r>
              <a:rPr lang="it-IT" sz="2000" dirty="0" smtClean="0">
                <a:latin typeface="HelveticaNeue" charset="0"/>
              </a:rPr>
              <a:t> </a:t>
            </a:r>
            <a:r>
              <a:rPr lang="it-IT" sz="2000" dirty="0">
                <a:latin typeface="HelveticaNeue" charset="0"/>
              </a:rPr>
              <a:t>x </a:t>
            </a:r>
            <a:r>
              <a:rPr lang="it-IT" sz="2000" dirty="0" smtClean="0">
                <a:latin typeface="HelveticaNeue" charset="0"/>
              </a:rPr>
              <a:t>2 </a:t>
            </a:r>
            <a:r>
              <a:rPr lang="it-IT" sz="2000" dirty="0">
                <a:latin typeface="HelveticaNeue" charset="0"/>
              </a:rPr>
              <a:t>ml.</a:t>
            </a:r>
            <a:br>
              <a:rPr lang="it-IT" sz="2000" dirty="0">
                <a:latin typeface="HelveticaNeue" charset="0"/>
              </a:rPr>
            </a:br>
            <a:r>
              <a:rPr lang="it-IT" sz="2000" dirty="0" err="1" smtClean="0">
                <a:solidFill>
                  <a:srgbClr val="06539C"/>
                </a:solidFill>
                <a:latin typeface="HelveticaNeue" charset="0"/>
              </a:rPr>
              <a:t>Sterilization</a:t>
            </a:r>
            <a:r>
              <a:rPr lang="it-IT" sz="2000" dirty="0" smtClean="0">
                <a:solidFill>
                  <a:srgbClr val="06539C"/>
                </a:solidFill>
                <a:latin typeface="HelveticaNeue" charset="0"/>
              </a:rPr>
              <a:t>: </a:t>
            </a:r>
            <a:r>
              <a:rPr lang="it-IT" sz="2000" dirty="0" err="1" smtClean="0">
                <a:latin typeface="HelveticaNeue" charset="0"/>
              </a:rPr>
              <a:t>Aseptic</a:t>
            </a:r>
            <a:r>
              <a:rPr lang="it-IT" sz="2000" dirty="0" smtClean="0">
                <a:latin typeface="HelveticaNeue" charset="0"/>
              </a:rPr>
              <a:t> </a:t>
            </a:r>
            <a:r>
              <a:rPr lang="it-IT" sz="2000" dirty="0" err="1">
                <a:latin typeface="HelveticaNeue" charset="0"/>
              </a:rPr>
              <a:t>filtration</a:t>
            </a:r>
            <a:r>
              <a:rPr lang="it-IT" sz="2000" dirty="0">
                <a:latin typeface="HelveticaNeue" charset="0"/>
              </a:rPr>
              <a:t> </a:t>
            </a:r>
            <a:endParaRPr lang="it-IT" sz="2000" dirty="0" smtClean="0">
              <a:latin typeface="HelveticaNeue" charset="0"/>
            </a:endParaRPr>
          </a:p>
          <a:p>
            <a:r>
              <a:rPr lang="it-IT" sz="2000" dirty="0" err="1" smtClean="0">
                <a:solidFill>
                  <a:srgbClr val="06539C"/>
                </a:solidFill>
                <a:latin typeface="HelveticaNeue" charset="0"/>
              </a:rPr>
              <a:t>Pyrogen</a:t>
            </a:r>
            <a:r>
              <a:rPr lang="it-IT" sz="2000" dirty="0" smtClean="0">
                <a:solidFill>
                  <a:srgbClr val="06539C"/>
                </a:solidFill>
                <a:latin typeface="HelveticaNeue" charset="0"/>
              </a:rPr>
              <a:t> free</a:t>
            </a:r>
          </a:p>
          <a:p>
            <a:r>
              <a:rPr lang="it-IT" sz="2000" dirty="0" smtClean="0">
                <a:solidFill>
                  <a:srgbClr val="06539C"/>
                </a:solidFill>
                <a:latin typeface="HelveticaNeue" charset="0"/>
              </a:rPr>
              <a:t>Ready to Use</a:t>
            </a:r>
            <a:r>
              <a:rPr lang="it-IT" sz="2000" dirty="0">
                <a:solidFill>
                  <a:srgbClr val="0051CC"/>
                </a:solidFill>
                <a:latin typeface="HelveticaNeue" charset="0"/>
              </a:rPr>
              <a:t/>
            </a:r>
            <a:br>
              <a:rPr lang="it-IT" sz="2000" dirty="0">
                <a:solidFill>
                  <a:srgbClr val="0051CC"/>
                </a:solidFill>
                <a:latin typeface="HelveticaNeue" charset="0"/>
              </a:rPr>
            </a:br>
            <a:r>
              <a:rPr lang="it-IT" sz="2000" dirty="0" err="1" smtClean="0">
                <a:solidFill>
                  <a:srgbClr val="06539C"/>
                </a:solidFill>
                <a:latin typeface="HelveticaNeue" charset="0"/>
              </a:rPr>
              <a:t>Conservation</a:t>
            </a:r>
            <a:r>
              <a:rPr lang="it-IT" sz="2000" dirty="0" smtClean="0">
                <a:solidFill>
                  <a:srgbClr val="06539C"/>
                </a:solidFill>
                <a:latin typeface="HelveticaNeue" charset="0"/>
              </a:rPr>
              <a:t> </a:t>
            </a:r>
            <a:r>
              <a:rPr lang="it-IT" sz="2000" dirty="0" err="1">
                <a:solidFill>
                  <a:srgbClr val="06539C"/>
                </a:solidFill>
                <a:latin typeface="HelveticaNeue" charset="0"/>
              </a:rPr>
              <a:t>condition</a:t>
            </a:r>
            <a:r>
              <a:rPr lang="it-IT" sz="2000" dirty="0">
                <a:solidFill>
                  <a:srgbClr val="06539C"/>
                </a:solidFill>
                <a:latin typeface="HelveticaNeue" charset="0"/>
              </a:rPr>
              <a:t>: </a:t>
            </a:r>
            <a:r>
              <a:rPr lang="it-IT" sz="2000" dirty="0">
                <a:latin typeface="HelveticaNeue" charset="0"/>
              </a:rPr>
              <a:t>2°C to 25°C </a:t>
            </a:r>
            <a:endParaRPr lang="it-IT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04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13029" r="44503" b="6482"/>
          <a:stretch/>
        </p:blipFill>
        <p:spPr>
          <a:xfrm>
            <a:off x="7175514" y="730973"/>
            <a:ext cx="4214385" cy="5519921"/>
          </a:xfrm>
          <a:prstGeom prst="rect">
            <a:avLst/>
          </a:prstGeom>
        </p:spPr>
      </p:pic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600169" y="893578"/>
            <a:ext cx="92620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6539C"/>
                </a:solidFill>
              </a:rPr>
              <a:t>Treatment </a:t>
            </a:r>
            <a:r>
              <a:rPr lang="it-IT" sz="4400" b="1" dirty="0" err="1">
                <a:solidFill>
                  <a:srgbClr val="06539C"/>
                </a:solidFill>
              </a:rPr>
              <a:t>techniques</a:t>
            </a:r>
            <a:r>
              <a:rPr lang="it-IT" sz="4400" b="1" dirty="0">
                <a:solidFill>
                  <a:srgbClr val="06539C"/>
                </a:solidFill>
              </a:rPr>
              <a:t> a</a:t>
            </a:r>
            <a:r>
              <a:rPr lang="it-IT" sz="4400" b="1" dirty="0">
                <a:solidFill>
                  <a:schemeClr val="bg1"/>
                </a:solidFill>
              </a:rPr>
              <a:t>nd </a:t>
            </a:r>
            <a:r>
              <a:rPr lang="it-IT" sz="4400" b="1" dirty="0" err="1">
                <a:solidFill>
                  <a:schemeClr val="bg1"/>
                </a:solidFill>
              </a:rPr>
              <a:t>areas</a:t>
            </a:r>
            <a:r>
              <a:rPr lang="it-IT" sz="4400" b="1" dirty="0">
                <a:solidFill>
                  <a:schemeClr val="bg1"/>
                </a:solidFill>
              </a:rPr>
              <a:t> of us</a:t>
            </a:r>
            <a:r>
              <a:rPr lang="it-IT" sz="4400" b="1" dirty="0">
                <a:solidFill>
                  <a:srgbClr val="06539C"/>
                </a:solidFill>
              </a:rPr>
              <a:t>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19959" y="2390273"/>
            <a:ext cx="41108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200" dirty="0" smtClean="0"/>
              <a:t>Fan </a:t>
            </a:r>
            <a:r>
              <a:rPr lang="it-IT" sz="2200" dirty="0" err="1" smtClean="0"/>
              <a:t>Tecnique</a:t>
            </a:r>
            <a:endParaRPr lang="it-IT" sz="2200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2200" dirty="0" smtClean="0"/>
              <a:t>Cross-</a:t>
            </a:r>
            <a:r>
              <a:rPr lang="it-IT" sz="2200" dirty="0" err="1" smtClean="0"/>
              <a:t>hatching</a:t>
            </a:r>
            <a:r>
              <a:rPr lang="it-IT" sz="2200" dirty="0" smtClean="0"/>
              <a:t> </a:t>
            </a:r>
            <a:r>
              <a:rPr lang="it-IT" sz="2200" dirty="0" err="1" smtClean="0"/>
              <a:t>Tecnique</a:t>
            </a:r>
            <a:endParaRPr lang="it-IT" sz="2200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2200" dirty="0" err="1" smtClean="0"/>
              <a:t>Retrotracing</a:t>
            </a:r>
            <a:endParaRPr lang="it-IT" sz="2200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2200" dirty="0" err="1" smtClean="0"/>
              <a:t>Nappage</a:t>
            </a:r>
            <a:endParaRPr lang="it-IT" sz="2200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2200" dirty="0" smtClean="0"/>
              <a:t>Point by </a:t>
            </a:r>
            <a:r>
              <a:rPr lang="it-IT" sz="2200" dirty="0" err="1" smtClean="0"/>
              <a:t>point</a:t>
            </a:r>
            <a:endParaRPr lang="it-IT" sz="2200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1519959" y="4652391"/>
            <a:ext cx="4110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200" dirty="0" smtClean="0"/>
              <a:t>Face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200" dirty="0" err="1" smtClean="0"/>
              <a:t>Neck</a:t>
            </a:r>
            <a:endParaRPr lang="it-IT" sz="2200" dirty="0" smtClean="0"/>
          </a:p>
          <a:p>
            <a:pPr marL="285750" indent="-285750">
              <a:buFont typeface="Arial" charset="0"/>
              <a:buChar char="•"/>
            </a:pPr>
            <a:r>
              <a:rPr lang="it-IT" sz="2200" dirty="0" err="1" smtClean="0"/>
              <a:t>Decollete</a:t>
            </a:r>
            <a:r>
              <a:rPr lang="it-IT" sz="22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200" dirty="0" err="1" smtClean="0"/>
              <a:t>Hands</a:t>
            </a:r>
            <a:endParaRPr lang="it-IT" sz="2200" dirty="0" smtClean="0"/>
          </a:p>
        </p:txBody>
      </p:sp>
      <p:sp>
        <p:nvSpPr>
          <p:cNvPr id="9" name="Rettangolo 8"/>
          <p:cNvSpPr/>
          <p:nvPr/>
        </p:nvSpPr>
        <p:spPr>
          <a:xfrm>
            <a:off x="1600169" y="1913259"/>
            <a:ext cx="3741852" cy="523220"/>
          </a:xfrm>
          <a:prstGeom prst="rect">
            <a:avLst/>
          </a:prstGeom>
          <a:solidFill>
            <a:srgbClr val="06539C"/>
          </a:soli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Treatment </a:t>
            </a:r>
            <a:r>
              <a:rPr lang="it-IT" sz="2800" b="1" dirty="0" err="1">
                <a:solidFill>
                  <a:schemeClr val="bg1"/>
                </a:solidFill>
              </a:rPr>
              <a:t>techniques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600169" y="4198115"/>
            <a:ext cx="3741852" cy="523220"/>
          </a:xfrm>
          <a:prstGeom prst="rect">
            <a:avLst/>
          </a:prstGeom>
          <a:solidFill>
            <a:srgbClr val="06539C"/>
          </a:solidFill>
        </p:spPr>
        <p:txBody>
          <a:bodyPr wrap="square">
            <a:spAutoFit/>
          </a:bodyPr>
          <a:lstStyle/>
          <a:p>
            <a:r>
              <a:rPr lang="it-IT" sz="2800" b="1" dirty="0" err="1" smtClean="0">
                <a:solidFill>
                  <a:schemeClr val="bg1"/>
                </a:solidFill>
              </a:rPr>
              <a:t>Areas</a:t>
            </a:r>
            <a:r>
              <a:rPr lang="it-IT" sz="2800" b="1" dirty="0" smtClean="0">
                <a:solidFill>
                  <a:schemeClr val="bg1"/>
                </a:solidFill>
              </a:rPr>
              <a:t> of use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947142" y="1001176"/>
            <a:ext cx="2726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06539C"/>
                </a:solidFill>
              </a:rPr>
              <a:t>PROTOCOL</a:t>
            </a:r>
            <a:endParaRPr lang="it-IT" sz="4400" dirty="0">
              <a:solidFill>
                <a:srgbClr val="06539C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55700" y="1898128"/>
            <a:ext cx="10090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06539C"/>
                </a:solidFill>
                <a:latin typeface="HelveticaNeue" charset="0"/>
              </a:rPr>
              <a:t>Recommended</a:t>
            </a:r>
            <a:r>
              <a:rPr lang="it-IT" b="1" dirty="0">
                <a:solidFill>
                  <a:srgbClr val="06539C"/>
                </a:solidFill>
                <a:latin typeface="HelveticaNeue" charset="0"/>
              </a:rPr>
              <a:t> </a:t>
            </a:r>
            <a:r>
              <a:rPr lang="it-IT" b="1" dirty="0" err="1">
                <a:solidFill>
                  <a:srgbClr val="06539C"/>
                </a:solidFill>
                <a:latin typeface="HelveticaNeue" charset="0"/>
              </a:rPr>
              <a:t>Protocol</a:t>
            </a:r>
            <a:r>
              <a:rPr lang="it-IT" b="1" dirty="0">
                <a:solidFill>
                  <a:srgbClr val="06539C"/>
                </a:solidFill>
                <a:latin typeface="HelveticaNeue" charset="0"/>
              </a:rPr>
              <a:t>: </a:t>
            </a:r>
            <a:r>
              <a:rPr lang="it-IT" dirty="0">
                <a:latin typeface="HelveticaNeue" charset="0"/>
              </a:rPr>
              <a:t>3 sessions with 3 weeks </a:t>
            </a:r>
            <a:r>
              <a:rPr lang="it-IT" dirty="0" err="1">
                <a:latin typeface="HelveticaNeue" charset="0"/>
              </a:rPr>
              <a:t>intervals</a:t>
            </a:r>
            <a:r>
              <a:rPr lang="it-IT" dirty="0">
                <a:latin typeface="HelveticaNeue" charset="0"/>
              </a:rPr>
              <a:t>, </a:t>
            </a:r>
            <a:r>
              <a:rPr lang="it-IT" dirty="0" err="1">
                <a:latin typeface="HelveticaNeue" charset="0"/>
              </a:rPr>
              <a:t>then</a:t>
            </a:r>
            <a:r>
              <a:rPr lang="it-IT" dirty="0">
                <a:latin typeface="HelveticaNeue" charset="0"/>
              </a:rPr>
              <a:t> </a:t>
            </a:r>
            <a:r>
              <a:rPr lang="it-IT" dirty="0" err="1">
                <a:latin typeface="HelveticaNeue" charset="0"/>
              </a:rPr>
              <a:t>maintenance</a:t>
            </a:r>
            <a:r>
              <a:rPr lang="it-IT" dirty="0">
                <a:latin typeface="HelveticaNeue" charset="0"/>
              </a:rPr>
              <a:t> of the </a:t>
            </a:r>
            <a:r>
              <a:rPr lang="it-IT" dirty="0" err="1">
                <a:latin typeface="HelveticaNeue" charset="0"/>
              </a:rPr>
              <a:t>results</a:t>
            </a:r>
            <a:r>
              <a:rPr lang="it-IT" dirty="0">
                <a:latin typeface="HelveticaNeue" charset="0"/>
              </a:rPr>
              <a:t> by 1 session </a:t>
            </a:r>
            <a:r>
              <a:rPr lang="it-IT" dirty="0" err="1">
                <a:latin typeface="HelveticaNeue" charset="0"/>
              </a:rPr>
              <a:t>every</a:t>
            </a:r>
            <a:r>
              <a:rPr lang="it-IT" dirty="0">
                <a:latin typeface="HelveticaNeue" charset="0"/>
              </a:rPr>
              <a:t> 3 </a:t>
            </a:r>
            <a:r>
              <a:rPr lang="it-IT" dirty="0" err="1">
                <a:latin typeface="HelveticaNeue" charset="0"/>
              </a:rPr>
              <a:t>months</a:t>
            </a:r>
            <a:r>
              <a:rPr lang="it-IT" dirty="0">
                <a:latin typeface="HelveticaNeue" charset="0"/>
              </a:rPr>
              <a:t>. </a:t>
            </a:r>
            <a:r>
              <a:rPr lang="it-IT" dirty="0" err="1" smtClean="0">
                <a:latin typeface="HelveticaNeue" charset="0"/>
              </a:rPr>
              <a:t>Protocol</a:t>
            </a:r>
            <a:r>
              <a:rPr lang="it-IT" dirty="0" smtClean="0">
                <a:latin typeface="HelveticaNeue" charset="0"/>
              </a:rPr>
              <a:t> </a:t>
            </a:r>
            <a:r>
              <a:rPr lang="it-IT" dirty="0">
                <a:latin typeface="HelveticaNeue" charset="0"/>
              </a:rPr>
              <a:t>and </a:t>
            </a:r>
            <a:r>
              <a:rPr lang="it-IT" dirty="0" err="1">
                <a:latin typeface="HelveticaNeue" charset="0"/>
              </a:rPr>
              <a:t>concentration</a:t>
            </a:r>
            <a:r>
              <a:rPr lang="it-IT" dirty="0">
                <a:latin typeface="HelveticaNeue" charset="0"/>
              </a:rPr>
              <a:t> can be </a:t>
            </a:r>
            <a:r>
              <a:rPr lang="it-IT" dirty="0" err="1">
                <a:latin typeface="HelveticaNeue" charset="0"/>
              </a:rPr>
              <a:t>adapted</a:t>
            </a:r>
            <a:r>
              <a:rPr lang="it-IT" dirty="0">
                <a:latin typeface="HelveticaNeue" charset="0"/>
              </a:rPr>
              <a:t> </a:t>
            </a:r>
            <a:r>
              <a:rPr lang="it-IT" dirty="0" err="1">
                <a:latin typeface="HelveticaNeue" charset="0"/>
              </a:rPr>
              <a:t>depending</a:t>
            </a:r>
            <a:r>
              <a:rPr lang="it-IT" dirty="0">
                <a:latin typeface="HelveticaNeue" charset="0"/>
              </a:rPr>
              <a:t> on the </a:t>
            </a:r>
            <a:r>
              <a:rPr lang="it-IT" dirty="0" err="1">
                <a:latin typeface="HelveticaNeue" charset="0"/>
              </a:rPr>
              <a:t>maturity</a:t>
            </a:r>
            <a:r>
              <a:rPr lang="it-IT" dirty="0">
                <a:latin typeface="HelveticaNeue" charset="0"/>
              </a:rPr>
              <a:t> of the </a:t>
            </a:r>
            <a:r>
              <a:rPr lang="it-IT" dirty="0" err="1">
                <a:latin typeface="HelveticaNeue" charset="0"/>
              </a:rPr>
              <a:t>skin</a:t>
            </a:r>
            <a:r>
              <a:rPr lang="it-IT" dirty="0" smtClean="0">
                <a:latin typeface="HelveticaNeue" charset="0"/>
              </a:rPr>
              <a:t>.</a:t>
            </a:r>
            <a:endParaRPr lang="it-IT" dirty="0"/>
          </a:p>
          <a:p>
            <a:r>
              <a:rPr lang="it-IT" dirty="0">
                <a:latin typeface="HelveticaNeue" charset="0"/>
              </a:rPr>
              <a:t/>
            </a:r>
            <a:br>
              <a:rPr lang="it-IT" dirty="0">
                <a:latin typeface="HelveticaNeue" charset="0"/>
              </a:rPr>
            </a:br>
            <a:r>
              <a:rPr lang="it-IT" b="1" dirty="0" err="1" smtClean="0">
                <a:solidFill>
                  <a:srgbClr val="06539C"/>
                </a:solidFill>
                <a:latin typeface="HelveticaNeue" charset="0"/>
              </a:rPr>
              <a:t>Treatmentt</a:t>
            </a:r>
            <a:r>
              <a:rPr lang="it-IT" b="1" dirty="0" smtClean="0">
                <a:solidFill>
                  <a:srgbClr val="06539C"/>
                </a:solidFill>
                <a:latin typeface="HelveticaNeue" charset="0"/>
              </a:rPr>
              <a:t> area: </a:t>
            </a:r>
            <a:r>
              <a:rPr lang="it-IT" dirty="0" smtClean="0">
                <a:latin typeface="HelveticaNeue" charset="0"/>
              </a:rPr>
              <a:t>middle </a:t>
            </a:r>
            <a:r>
              <a:rPr lang="it-IT" dirty="0" err="1" smtClean="0">
                <a:latin typeface="HelveticaNeue" charset="0"/>
              </a:rPr>
              <a:t>dermis</a:t>
            </a:r>
            <a:r>
              <a:rPr lang="it-IT" dirty="0" smtClean="0">
                <a:latin typeface="HelveticaNeue" charset="0"/>
              </a:rPr>
              <a:t> or </a:t>
            </a:r>
            <a:r>
              <a:rPr lang="it-IT" dirty="0" err="1" smtClean="0">
                <a:latin typeface="HelveticaNeue" charset="0"/>
              </a:rPr>
              <a:t>superficial</a:t>
            </a:r>
            <a:r>
              <a:rPr lang="it-IT" dirty="0" smtClean="0">
                <a:latin typeface="HelveticaNeue" charset="0"/>
              </a:rPr>
              <a:t> </a:t>
            </a:r>
            <a:r>
              <a:rPr lang="it-IT" dirty="0" err="1">
                <a:latin typeface="HelveticaNeue" charset="0"/>
              </a:rPr>
              <a:t>dermis</a:t>
            </a:r>
            <a:r>
              <a:rPr lang="it-IT" dirty="0">
                <a:latin typeface="HelveticaNeue" charset="0"/>
              </a:rPr>
              <a:t> of the </a:t>
            </a:r>
            <a:r>
              <a:rPr lang="it-IT" dirty="0" smtClean="0">
                <a:latin typeface="HelveticaNeue" charset="0"/>
              </a:rPr>
              <a:t>of </a:t>
            </a:r>
            <a:r>
              <a:rPr lang="it-IT" dirty="0" err="1" smtClean="0">
                <a:latin typeface="HelveticaNeue" charset="0"/>
              </a:rPr>
              <a:t>theface</a:t>
            </a:r>
            <a:r>
              <a:rPr lang="it-IT" dirty="0" smtClean="0">
                <a:latin typeface="HelveticaNeue" charset="0"/>
              </a:rPr>
              <a:t>, the </a:t>
            </a:r>
            <a:r>
              <a:rPr lang="it-IT" dirty="0" err="1" smtClean="0">
                <a:latin typeface="HelveticaNeue" charset="0"/>
              </a:rPr>
              <a:t>neck</a:t>
            </a:r>
            <a:r>
              <a:rPr lang="it-IT" dirty="0" smtClean="0">
                <a:latin typeface="HelveticaNeue" charset="0"/>
              </a:rPr>
              <a:t>, the </a:t>
            </a:r>
            <a:r>
              <a:rPr lang="it-IT" dirty="0" err="1" smtClean="0">
                <a:latin typeface="HelveticaNeue" charset="0"/>
              </a:rPr>
              <a:t>hands</a:t>
            </a:r>
            <a:r>
              <a:rPr lang="it-IT" dirty="0" smtClean="0">
                <a:latin typeface="HelveticaNeue" charset="0"/>
              </a:rPr>
              <a:t> and the décolleté.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33880" r="3476" b="32240"/>
          <a:stretch/>
        </p:blipFill>
        <p:spPr>
          <a:xfrm>
            <a:off x="1155700" y="4021585"/>
            <a:ext cx="10196630" cy="2153241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209984" y="4994030"/>
            <a:ext cx="1101056" cy="400110"/>
          </a:xfrm>
          <a:prstGeom prst="rect">
            <a:avLst/>
          </a:prstGeom>
          <a:solidFill>
            <a:srgbClr val="6A6B68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3 weeks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59968" y="4994030"/>
            <a:ext cx="1101056" cy="400110"/>
          </a:xfrm>
          <a:prstGeom prst="rect">
            <a:avLst/>
          </a:prstGeom>
          <a:solidFill>
            <a:srgbClr val="6A6B68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3 weeks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054706" y="4994030"/>
            <a:ext cx="1221191" cy="400110"/>
          </a:xfrm>
          <a:prstGeom prst="rect">
            <a:avLst/>
          </a:prstGeom>
          <a:solidFill>
            <a:srgbClr val="6A6B68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3 </a:t>
            </a:r>
            <a:r>
              <a:rPr lang="it-IT" sz="2000" dirty="0" err="1" smtClean="0">
                <a:solidFill>
                  <a:schemeClr val="bg1"/>
                </a:solidFill>
              </a:rPr>
              <a:t>months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6" y="122849"/>
            <a:ext cx="1684260" cy="42106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47142" y="100117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4400" dirty="0">
              <a:solidFill>
                <a:srgbClr val="06539C"/>
              </a:solidFill>
            </a:endParaRPr>
          </a:p>
        </p:txBody>
      </p:sp>
      <p:sp>
        <p:nvSpPr>
          <p:cNvPr id="14" name="Rettangolo con angoli ritagliati in diagonale 13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riscia diagonale 14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838200" y="903181"/>
            <a:ext cx="10515600" cy="1325563"/>
          </a:xfrm>
        </p:spPr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treatement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</a:t>
            </a:r>
            <a:r>
              <a:rPr lang="it-IT" b="1" dirty="0">
                <a:solidFill>
                  <a:srgbClr val="E62879"/>
                </a:solidFill>
              </a:rPr>
              <a:t/>
            </a:r>
            <a:br>
              <a:rPr lang="it-IT" b="1" dirty="0">
                <a:solidFill>
                  <a:srgbClr val="E62879"/>
                </a:solidFill>
              </a:rPr>
            </a:b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7" y="1919730"/>
            <a:ext cx="2920553" cy="2863765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66" y="1919730"/>
            <a:ext cx="4408854" cy="275012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80" y="2714828"/>
            <a:ext cx="3640686" cy="3617089"/>
          </a:xfrm>
          <a:prstGeom prst="rect">
            <a:avLst/>
          </a:prstGeom>
        </p:spPr>
      </p:pic>
      <p:sp>
        <p:nvSpPr>
          <p:cNvPr id="24" name="Rettangolo 23"/>
          <p:cNvSpPr/>
          <p:nvPr/>
        </p:nvSpPr>
        <p:spPr>
          <a:xfrm>
            <a:off x="3532815" y="1900203"/>
            <a:ext cx="401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Dr. Agata  </a:t>
            </a:r>
            <a:r>
              <a:rPr lang="it-IT" dirty="0" err="1"/>
              <a:t>Nazdrowicz</a:t>
            </a:r>
            <a:r>
              <a:rPr lang="it-IT" dirty="0"/>
              <a:t> from Lodz - Poland</a:t>
            </a:r>
          </a:p>
        </p:txBody>
      </p:sp>
    </p:spTree>
    <p:extLst>
      <p:ext uri="{BB962C8B-B14F-4D97-AF65-F5344CB8AC3E}">
        <p14:creationId xmlns:p14="http://schemas.microsoft.com/office/powerpoint/2010/main" val="198741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6" y="122849"/>
            <a:ext cx="1684260" cy="42106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47142" y="100117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4400" dirty="0">
              <a:solidFill>
                <a:srgbClr val="06539C"/>
              </a:solidFill>
            </a:endParaRPr>
          </a:p>
        </p:txBody>
      </p:sp>
      <p:sp>
        <p:nvSpPr>
          <p:cNvPr id="14" name="Rettangolo con angoli ritagliati in diagonale 13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riscia diagonale 14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838200" y="903181"/>
            <a:ext cx="10515600" cy="1325563"/>
          </a:xfrm>
        </p:spPr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treatement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</a:t>
            </a:r>
            <a:r>
              <a:rPr lang="it-IT" b="1" dirty="0">
                <a:solidFill>
                  <a:srgbClr val="E62879"/>
                </a:solidFill>
              </a:rPr>
              <a:t/>
            </a:r>
            <a:br>
              <a:rPr lang="it-IT" b="1" dirty="0">
                <a:solidFill>
                  <a:srgbClr val="E62879"/>
                </a:solidFill>
              </a:rPr>
            </a:b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7" y="2217238"/>
            <a:ext cx="5715322" cy="32704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27" y="2210111"/>
            <a:ext cx="3126255" cy="389681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031681" y="5765919"/>
            <a:ext cx="401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Dr. Agata  </a:t>
            </a:r>
            <a:r>
              <a:rPr lang="it-IT" dirty="0" err="1"/>
              <a:t>Nazdrowicz</a:t>
            </a:r>
            <a:r>
              <a:rPr lang="it-IT" dirty="0"/>
              <a:t> from Lodz - Poland</a:t>
            </a:r>
          </a:p>
        </p:txBody>
      </p:sp>
    </p:spTree>
    <p:extLst>
      <p:ext uri="{BB962C8B-B14F-4D97-AF65-F5344CB8AC3E}">
        <p14:creationId xmlns:p14="http://schemas.microsoft.com/office/powerpoint/2010/main" val="113182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6" y="122849"/>
            <a:ext cx="1684260" cy="42106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47142" y="100117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4400" dirty="0">
              <a:solidFill>
                <a:srgbClr val="06539C"/>
              </a:solidFill>
            </a:endParaRPr>
          </a:p>
        </p:txBody>
      </p:sp>
      <p:sp>
        <p:nvSpPr>
          <p:cNvPr id="14" name="Rettangolo con angoli ritagliati in diagonale 13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riscia diagonale 14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838200" y="903181"/>
            <a:ext cx="10515600" cy="1325563"/>
          </a:xfrm>
        </p:spPr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treatement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</a:t>
            </a:r>
            <a:r>
              <a:rPr lang="it-IT" b="1" dirty="0">
                <a:solidFill>
                  <a:srgbClr val="E62879"/>
                </a:solidFill>
              </a:rPr>
              <a:t/>
            </a:r>
            <a:br>
              <a:rPr lang="it-IT" b="1" dirty="0">
                <a:solidFill>
                  <a:srgbClr val="E62879"/>
                </a:solidFill>
              </a:rPr>
            </a:b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56" y="2017038"/>
            <a:ext cx="4023920" cy="39084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61" y="2017038"/>
            <a:ext cx="3074826" cy="390841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039507" y="5955372"/>
            <a:ext cx="401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Dr. Agata  </a:t>
            </a:r>
            <a:r>
              <a:rPr lang="it-IT" dirty="0" err="1"/>
              <a:t>Nazdrowicz</a:t>
            </a:r>
            <a:r>
              <a:rPr lang="it-IT" dirty="0"/>
              <a:t> from Lodz - Poland</a:t>
            </a:r>
          </a:p>
        </p:txBody>
      </p:sp>
    </p:spTree>
    <p:extLst>
      <p:ext uri="{BB962C8B-B14F-4D97-AF65-F5344CB8AC3E}">
        <p14:creationId xmlns:p14="http://schemas.microsoft.com/office/powerpoint/2010/main" val="83730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6" y="122849"/>
            <a:ext cx="1684260" cy="42106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47142" y="100117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4400" dirty="0">
              <a:solidFill>
                <a:srgbClr val="06539C"/>
              </a:solidFill>
            </a:endParaRPr>
          </a:p>
        </p:txBody>
      </p:sp>
      <p:sp>
        <p:nvSpPr>
          <p:cNvPr id="14" name="Rettangolo con angoli ritagliati in diagonale 13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riscia diagonale 14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838200" y="903181"/>
            <a:ext cx="10515600" cy="1325563"/>
          </a:xfrm>
        </p:spPr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treatement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</a:t>
            </a:r>
            <a:r>
              <a:rPr lang="it-IT" b="1" dirty="0">
                <a:solidFill>
                  <a:srgbClr val="E62879"/>
                </a:solidFill>
              </a:rPr>
              <a:t/>
            </a:r>
            <a:br>
              <a:rPr lang="it-IT" b="1" dirty="0">
                <a:solidFill>
                  <a:srgbClr val="E62879"/>
                </a:solidFill>
              </a:rPr>
            </a:br>
            <a:endParaRPr lang="it-IT" dirty="0"/>
          </a:p>
        </p:txBody>
      </p:sp>
      <p:pic>
        <p:nvPicPr>
          <p:cNvPr id="20" name="Segnaposto contenuto 1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" t="17228" r="336" b="20802"/>
          <a:stretch/>
        </p:blipFill>
        <p:spPr>
          <a:xfrm>
            <a:off x="1281956" y="1937164"/>
            <a:ext cx="4008501" cy="3888984"/>
          </a:xfr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47" y="1771791"/>
            <a:ext cx="4675294" cy="40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1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6" y="122849"/>
            <a:ext cx="1684260" cy="42106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47142" y="100117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4400" dirty="0">
              <a:solidFill>
                <a:srgbClr val="06539C"/>
              </a:solidFill>
            </a:endParaRPr>
          </a:p>
        </p:txBody>
      </p:sp>
      <p:sp>
        <p:nvSpPr>
          <p:cNvPr id="14" name="Rettangolo con angoli ritagliati in diagonale 13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riscia diagonale 14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838200" y="903181"/>
            <a:ext cx="10515600" cy="1325563"/>
          </a:xfrm>
        </p:spPr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treatement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</a:t>
            </a:r>
            <a:r>
              <a:rPr lang="it-IT" b="1" dirty="0">
                <a:solidFill>
                  <a:srgbClr val="E62879"/>
                </a:solidFill>
              </a:rPr>
              <a:t/>
            </a:r>
            <a:br>
              <a:rPr lang="it-IT" b="1" dirty="0">
                <a:solidFill>
                  <a:srgbClr val="E62879"/>
                </a:solidFill>
              </a:rPr>
            </a:b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17" y="1950159"/>
            <a:ext cx="4281882" cy="397244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56" y="1784478"/>
            <a:ext cx="3925897" cy="39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4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6" y="122849"/>
            <a:ext cx="1684260" cy="42106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47142" y="1001176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4400" dirty="0">
              <a:solidFill>
                <a:srgbClr val="06539C"/>
              </a:solidFill>
            </a:endParaRPr>
          </a:p>
        </p:txBody>
      </p:sp>
      <p:sp>
        <p:nvSpPr>
          <p:cNvPr id="14" name="Rettangolo con angoli ritagliati in diagonale 13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triscia diagonale 14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838200" y="903181"/>
            <a:ext cx="10515600" cy="1325563"/>
          </a:xfrm>
        </p:spPr>
        <p:txBody>
          <a:bodyPr/>
          <a:lstStyle/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Post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treatement</a:t>
            </a:r>
            <a:r>
              <a:rPr lang="it-IT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it-IT" sz="4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results</a:t>
            </a:r>
            <a:r>
              <a:rPr lang="it-IT" b="1" dirty="0">
                <a:solidFill>
                  <a:srgbClr val="E62879"/>
                </a:solidFill>
              </a:rPr>
              <a:t/>
            </a:r>
            <a:br>
              <a:rPr lang="it-IT" b="1" dirty="0">
                <a:solidFill>
                  <a:srgbClr val="E62879"/>
                </a:solidFill>
              </a:rPr>
            </a:b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45" y="1145699"/>
            <a:ext cx="3505455" cy="35241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1" y="1425555"/>
            <a:ext cx="3238538" cy="324429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99" y="2073254"/>
            <a:ext cx="4244246" cy="42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5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510983" y="708625"/>
            <a:ext cx="68679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it-IT" sz="4400" b="1" dirty="0" smtClean="0">
                <a:solidFill>
                  <a:srgbClr val="06539C"/>
                </a:solidFill>
                <a:latin typeface="Calibri" charset="0"/>
              </a:rPr>
              <a:t>Innovative Bio-Restructuring</a:t>
            </a:r>
            <a:endParaRPr lang="it-IT" sz="4400" b="1" dirty="0">
              <a:solidFill>
                <a:srgbClr val="06539C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9"/>
          <a:stretch/>
        </p:blipFill>
        <p:spPr>
          <a:xfrm>
            <a:off x="2870522" y="1595298"/>
            <a:ext cx="6191654" cy="437724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311040" y="6044167"/>
            <a:ext cx="333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6539C"/>
                </a:solidFill>
              </a:rPr>
              <a:t>Medical</a:t>
            </a:r>
            <a:r>
              <a:rPr lang="it-IT" dirty="0">
                <a:solidFill>
                  <a:srgbClr val="06539C"/>
                </a:solidFill>
              </a:rPr>
              <a:t> Device Class III – CE 0373</a:t>
            </a:r>
            <a:endParaRPr lang="it-IT" dirty="0">
              <a:solidFill>
                <a:srgbClr val="0653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51" y="3876901"/>
            <a:ext cx="8763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887539" y="3674495"/>
            <a:ext cx="1042273" cy="6120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63" b="1" dirty="0">
                <a:latin typeface="Arial Rounded MT Bold" charset="0"/>
                <a:ea typeface="Arial Rounded MT Bold" charset="0"/>
                <a:cs typeface="Arial Rounded MT Bold" charset="0"/>
              </a:rPr>
              <a:t>AZIENDA CERTIFICATA</a:t>
            </a:r>
          </a:p>
          <a:p>
            <a:pPr>
              <a:defRPr/>
            </a:pPr>
            <a:r>
              <a:rPr lang="it-IT" sz="563" b="1" dirty="0">
                <a:latin typeface="Arial Rounded MT Bold" charset="0"/>
                <a:ea typeface="Arial Rounded MT Bold" charset="0"/>
                <a:cs typeface="Arial Rounded MT Bold" charset="0"/>
              </a:rPr>
              <a:t>GMP - </a:t>
            </a:r>
            <a:r>
              <a:rPr lang="is-IS" sz="563" b="1" dirty="0">
                <a:solidFill>
                  <a:srgbClr val="0F204B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UNI EN ISO 22716</a:t>
            </a:r>
          </a:p>
          <a:p>
            <a:pPr>
              <a:defRPr/>
            </a:pPr>
            <a:endParaRPr lang="is-IS" sz="563" b="1" dirty="0">
              <a:solidFill>
                <a:srgbClr val="0F204B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defRPr/>
            </a:pPr>
            <a:endParaRPr lang="is-IS" sz="563" b="1" dirty="0">
              <a:solidFill>
                <a:srgbClr val="0F204B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defRPr/>
            </a:pPr>
            <a:endParaRPr lang="is-IS" sz="563" b="1" dirty="0">
              <a:solidFill>
                <a:srgbClr val="0F204B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>
              <a:defRPr/>
            </a:pPr>
            <a:endParaRPr lang="is-IS" sz="563" b="1" dirty="0">
              <a:solidFill>
                <a:srgbClr val="0F204B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pic>
        <p:nvPicPr>
          <p:cNvPr id="10" name="Picture 19" descr="isultato immagini per icim ISO 134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7"/>
          <a:stretch>
            <a:fillRect/>
          </a:stretch>
        </p:blipFill>
        <p:spPr bwMode="auto">
          <a:xfrm>
            <a:off x="6419873" y="3950167"/>
            <a:ext cx="392906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5887663" y="3654764"/>
            <a:ext cx="14942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/>
            <a:r>
              <a:rPr lang="it-IT" altLang="it-IT" sz="600" b="1" dirty="0">
                <a:latin typeface="Arial Rounded MT Bold" charset="0"/>
              </a:rPr>
              <a:t>AZIENDA CERTIFICATA</a:t>
            </a:r>
          </a:p>
          <a:p>
            <a:pPr algn="ctr"/>
            <a:r>
              <a:rPr lang="it-IT" altLang="it-IT" sz="600" b="1" dirty="0" err="1">
                <a:latin typeface="Arial Rounded MT Bold" charset="0"/>
              </a:rPr>
              <a:t>Medical</a:t>
            </a:r>
            <a:r>
              <a:rPr lang="it-IT" altLang="it-IT" sz="600" b="1" dirty="0">
                <a:latin typeface="Arial Rounded MT Bold" charset="0"/>
              </a:rPr>
              <a:t> Device</a:t>
            </a:r>
          </a:p>
          <a:p>
            <a:pPr algn="ctr"/>
            <a:r>
              <a:rPr lang="it-IT" altLang="it-IT" sz="600" b="1" dirty="0">
                <a:latin typeface="Arial Rounded MT Bold" charset="0"/>
              </a:rPr>
              <a:t> </a:t>
            </a:r>
            <a:r>
              <a:rPr lang="is-IS" altLang="it-IT" sz="600" b="1" dirty="0">
                <a:solidFill>
                  <a:srgbClr val="0F204B"/>
                </a:solidFill>
                <a:latin typeface="Arial Rounded MT Bold" charset="0"/>
              </a:rPr>
              <a:t>UNI EN ISO 13485</a:t>
            </a:r>
          </a:p>
        </p:txBody>
      </p:sp>
      <p:grpSp>
        <p:nvGrpSpPr>
          <p:cNvPr id="12" name="Gruppo 10"/>
          <p:cNvGrpSpPr>
            <a:grpSpLocks/>
          </p:cNvGrpSpPr>
          <p:nvPr/>
        </p:nvGrpSpPr>
        <p:grpSpPr bwMode="auto">
          <a:xfrm>
            <a:off x="6634781" y="3199326"/>
            <a:ext cx="957263" cy="102394"/>
            <a:chOff x="3406140" y="4935946"/>
            <a:chExt cx="2244856" cy="339634"/>
          </a:xfrm>
        </p:grpSpPr>
        <p:sp>
          <p:nvSpPr>
            <p:cNvPr id="13" name="Rettangolo 12"/>
            <p:cNvSpPr>
              <a:spLocks noChangeArrowheads="1"/>
            </p:cNvSpPr>
            <p:nvPr/>
          </p:nvSpPr>
          <p:spPr bwMode="auto">
            <a:xfrm>
              <a:off x="3406140" y="4935946"/>
              <a:ext cx="745492" cy="339634"/>
            </a:xfrm>
            <a:prstGeom prst="rect">
              <a:avLst/>
            </a:prstGeom>
            <a:solidFill>
              <a:srgbClr val="426626"/>
            </a:solidFill>
            <a:ln w="3175">
              <a:solidFill>
                <a:srgbClr val="6A9944"/>
              </a:solidFill>
              <a:miter lim="800000"/>
              <a:headEnd/>
              <a:tailEnd/>
            </a:ln>
            <a:effectLst>
              <a:outerShdw blurRad="50800" dist="26940" dir="5400000" rotWithShape="0">
                <a:srgbClr val="000000">
                  <a:alpha val="28000"/>
                </a:srgbClr>
              </a:outerShdw>
            </a:effectLst>
          </p:spPr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Tw Cen MT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Tw Cen MT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Tw Cen MT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Tw Cen MT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it-IT" altLang="it-IT" sz="1350">
                <a:solidFill>
                  <a:srgbClr val="FFFFFF"/>
                </a:solidFill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4151634" y="4935946"/>
              <a:ext cx="748285" cy="339634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it-IT" altLang="it-IT" sz="1350">
                <a:solidFill>
                  <a:schemeClr val="bg1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4905504" y="4935946"/>
              <a:ext cx="745492" cy="339634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it-IT" altLang="it-IT" sz="1350">
                <a:solidFill>
                  <a:srgbClr val="FFFFFF"/>
                </a:solidFill>
                <a:ea typeface="MS PGothic" panose="020B0600070205080204" pitchFamily="34" charset="-128"/>
              </a:endParaRPr>
            </a:p>
          </p:txBody>
        </p:sp>
      </p:grpSp>
      <p:pic>
        <p:nvPicPr>
          <p:cNvPr id="17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31" y="2085266"/>
            <a:ext cx="3300413" cy="10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Risultati immagini per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544" y="5367345"/>
            <a:ext cx="397669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Risultati immagini per INSTAGR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2151" r="13448" b="4706"/>
          <a:stretch>
            <a:fillRect/>
          </a:stretch>
        </p:blipFill>
        <p:spPr bwMode="auto">
          <a:xfrm>
            <a:off x="8544544" y="4866838"/>
            <a:ext cx="398859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3"/>
          <p:cNvSpPr txBox="1">
            <a:spLocks noChangeArrowheads="1"/>
          </p:cNvSpPr>
          <p:nvPr/>
        </p:nvSpPr>
        <p:spPr bwMode="auto">
          <a:xfrm>
            <a:off x="9074371" y="5426875"/>
            <a:ext cx="15847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350">
                <a:solidFill>
                  <a:srgbClr val="C00000"/>
                </a:solidFill>
                <a:latin typeface="Calibri" charset="0"/>
              </a:rPr>
              <a:t>Medixa Srl</a:t>
            </a:r>
          </a:p>
        </p:txBody>
      </p:sp>
      <p:sp>
        <p:nvSpPr>
          <p:cNvPr id="21" name="CasellaDiTesto 14"/>
          <p:cNvSpPr txBox="1">
            <a:spLocks noChangeArrowheads="1"/>
          </p:cNvSpPr>
          <p:nvPr/>
        </p:nvSpPr>
        <p:spPr bwMode="auto">
          <a:xfrm>
            <a:off x="9021985" y="4926369"/>
            <a:ext cx="15835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350">
                <a:solidFill>
                  <a:srgbClr val="C00000"/>
                </a:solidFill>
                <a:latin typeface="Calibri" charset="0"/>
              </a:rPr>
              <a:t>Medixa_srl</a:t>
            </a:r>
          </a:p>
        </p:txBody>
      </p:sp>
      <p:sp>
        <p:nvSpPr>
          <p:cNvPr id="22" name="CasellaDiTesto 15"/>
          <p:cNvSpPr txBox="1">
            <a:spLocks noChangeArrowheads="1"/>
          </p:cNvSpPr>
          <p:nvPr/>
        </p:nvSpPr>
        <p:spPr bwMode="auto">
          <a:xfrm>
            <a:off x="8471371" y="4402781"/>
            <a:ext cx="10453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500" b="1" dirty="0" err="1">
                <a:solidFill>
                  <a:srgbClr val="C00000"/>
                </a:solidFill>
                <a:latin typeface="Calibri" charset="0"/>
              </a:rPr>
              <a:t>Follow</a:t>
            </a:r>
            <a:r>
              <a:rPr lang="it-IT" altLang="it-IT" sz="1500" b="1" dirty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it-IT" altLang="it-IT" sz="1500" b="1" dirty="0" err="1">
                <a:solidFill>
                  <a:srgbClr val="C00000"/>
                </a:solidFill>
                <a:latin typeface="Calibri" charset="0"/>
              </a:rPr>
              <a:t>us</a:t>
            </a:r>
            <a:r>
              <a:rPr lang="it-IT" altLang="it-IT" sz="1500" b="1" dirty="0">
                <a:solidFill>
                  <a:srgbClr val="C00000"/>
                </a:solidFill>
                <a:latin typeface="Calibri" charset="0"/>
              </a:rPr>
              <a:t>:</a:t>
            </a:r>
          </a:p>
        </p:txBody>
      </p:sp>
      <p:sp>
        <p:nvSpPr>
          <p:cNvPr id="24" name="CasellaDiTesto 17"/>
          <p:cNvSpPr txBox="1">
            <a:spLocks noChangeArrowheads="1"/>
          </p:cNvSpPr>
          <p:nvPr/>
        </p:nvSpPr>
        <p:spPr bwMode="auto">
          <a:xfrm>
            <a:off x="2066352" y="4323214"/>
            <a:ext cx="43053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b="1" dirty="0" err="1">
                <a:solidFill>
                  <a:srgbClr val="002060"/>
                </a:solidFill>
                <a:latin typeface="Calibri" charset="0"/>
              </a:rPr>
              <a:t>Headquarter</a:t>
            </a:r>
            <a:r>
              <a:rPr lang="it-IT" altLang="it-IT" sz="1600" b="1" dirty="0">
                <a:solidFill>
                  <a:srgbClr val="002060"/>
                </a:solidFill>
                <a:latin typeface="Calibri" charset="0"/>
              </a:rPr>
              <a:t>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solidFill>
                  <a:srgbClr val="002060"/>
                </a:solidFill>
                <a:latin typeface="Calibri" charset="0"/>
              </a:rPr>
              <a:t>Via Figliola, 57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solidFill>
                  <a:srgbClr val="002060"/>
                </a:solidFill>
                <a:latin typeface="Calibri" charset="0"/>
              </a:rPr>
              <a:t>80040 San Sebastiano al Vesuvio – Napoli - ITALY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solidFill>
                  <a:srgbClr val="002060"/>
                </a:solidFill>
                <a:latin typeface="Calibri" charset="0"/>
              </a:rPr>
              <a:t>Tel. (+39) 081 2293463 – (+39) 08142411190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solidFill>
                  <a:srgbClr val="002060"/>
                </a:solidFill>
                <a:latin typeface="Calibri" charset="0"/>
              </a:rPr>
              <a:t>Mobile: +39 349 6193685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>
                <a:solidFill>
                  <a:srgbClr val="002060"/>
                </a:solidFill>
                <a:latin typeface="Calibri" charset="0"/>
              </a:rPr>
              <a:t>e-mail: </a:t>
            </a:r>
            <a:r>
              <a:rPr lang="it-IT" altLang="it-IT" sz="1600" dirty="0" err="1">
                <a:solidFill>
                  <a:srgbClr val="002060"/>
                </a:solidFill>
                <a:latin typeface="Calibri" charset="0"/>
              </a:rPr>
              <a:t>info@medixasrl.com</a:t>
            </a:r>
            <a:r>
              <a:rPr lang="it-IT" altLang="it-IT" sz="1600" dirty="0">
                <a:solidFill>
                  <a:srgbClr val="002060"/>
                </a:solidFill>
                <a:latin typeface="Calibri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1600" dirty="0" err="1">
                <a:solidFill>
                  <a:srgbClr val="002060"/>
                </a:solidFill>
                <a:latin typeface="Calibri" charset="0"/>
              </a:rPr>
              <a:t>www.medixasrl.com</a:t>
            </a:r>
            <a:r>
              <a:rPr lang="it-IT" altLang="it-IT" sz="1600" dirty="0">
                <a:solidFill>
                  <a:srgbClr val="002060"/>
                </a:solidFill>
                <a:latin typeface="Calibri" charset="0"/>
              </a:rPr>
              <a:t>     </a:t>
            </a:r>
            <a:r>
              <a:rPr lang="it-IT" altLang="it-IT" sz="1350" dirty="0">
                <a:solidFill>
                  <a:srgbClr val="002060"/>
                </a:solidFill>
                <a:latin typeface="Calibri" charset="0"/>
              </a:rPr>
              <a:t>   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3547093" y="639054"/>
            <a:ext cx="47894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altLang="it-IT" sz="4400" b="1" dirty="0" err="1">
                <a:solidFill>
                  <a:srgbClr val="002060"/>
                </a:solidFill>
                <a:latin typeface="Calibri" charset="0"/>
              </a:rPr>
              <a:t>Thank</a:t>
            </a:r>
            <a:r>
              <a:rPr lang="it-IT" altLang="it-IT" sz="4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it-IT" altLang="it-IT" sz="4400" b="1" dirty="0" err="1">
                <a:solidFill>
                  <a:srgbClr val="002060"/>
                </a:solidFill>
                <a:latin typeface="Calibri" charset="0"/>
              </a:rPr>
              <a:t>you</a:t>
            </a:r>
            <a:r>
              <a:rPr lang="it-IT" altLang="it-IT" sz="4400" b="1" dirty="0">
                <a:solidFill>
                  <a:srgbClr val="002060"/>
                </a:solidFill>
                <a:latin typeface="Calibri" charset="0"/>
              </a:rPr>
              <a:t> for </a:t>
            </a:r>
            <a:r>
              <a:rPr lang="it-IT" altLang="it-IT" sz="4400" b="1" dirty="0" err="1">
                <a:solidFill>
                  <a:srgbClr val="002060"/>
                </a:solidFill>
                <a:latin typeface="Calibri" charset="0"/>
              </a:rPr>
              <a:t>your</a:t>
            </a:r>
            <a:r>
              <a:rPr lang="it-IT" altLang="it-IT" sz="4400" b="1" dirty="0">
                <a:solidFill>
                  <a:srgbClr val="002060"/>
                </a:solidFill>
                <a:latin typeface="Calibri" charset="0"/>
              </a:rPr>
              <a:t> </a:t>
            </a:r>
            <a:r>
              <a:rPr lang="it-IT" altLang="it-IT" sz="4400" b="1" dirty="0" err="1">
                <a:solidFill>
                  <a:srgbClr val="002060"/>
                </a:solidFill>
                <a:latin typeface="Calibri" charset="0"/>
              </a:rPr>
              <a:t>attention</a:t>
            </a:r>
            <a:endParaRPr lang="it-IT" altLang="it-IT" sz="44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Cornice 1"/>
          <p:cNvSpPr/>
          <p:nvPr/>
        </p:nvSpPr>
        <p:spPr>
          <a:xfrm>
            <a:off x="4887539" y="3674494"/>
            <a:ext cx="1000125" cy="646228"/>
          </a:xfrm>
          <a:prstGeom prst="frame">
            <a:avLst>
              <a:gd name="adj1" fmla="val 2663"/>
            </a:avLst>
          </a:pr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Cornice 24"/>
          <p:cNvSpPr/>
          <p:nvPr/>
        </p:nvSpPr>
        <p:spPr>
          <a:xfrm>
            <a:off x="6134718" y="3676986"/>
            <a:ext cx="1000125" cy="646228"/>
          </a:xfrm>
          <a:prstGeom prst="frame">
            <a:avLst>
              <a:gd name="adj1" fmla="val 2663"/>
            </a:avLst>
          </a:prstGeom>
          <a:solidFill>
            <a:schemeClr val="accent1">
              <a:lumMod val="75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101603" y="3339045"/>
            <a:ext cx="190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Certified</a:t>
            </a:r>
            <a:r>
              <a:rPr lang="it-IT" dirty="0"/>
              <a:t> company</a:t>
            </a:r>
          </a:p>
        </p:txBody>
      </p:sp>
      <p:sp>
        <p:nvSpPr>
          <p:cNvPr id="27" name="Rettangolo con angoli ritagliati in diagonale 26"/>
          <p:cNvSpPr/>
          <p:nvPr/>
        </p:nvSpPr>
        <p:spPr>
          <a:xfrm>
            <a:off x="1024569" y="1"/>
            <a:ext cx="11167431" cy="489283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Striscia diagonale 27"/>
          <p:cNvSpPr/>
          <p:nvPr/>
        </p:nvSpPr>
        <p:spPr>
          <a:xfrm>
            <a:off x="0" y="1"/>
            <a:ext cx="2021305" cy="1155031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-2" y="6413499"/>
            <a:ext cx="12192002" cy="147722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659092" y="87462"/>
            <a:ext cx="1203949" cy="3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722860" y="852943"/>
            <a:ext cx="95076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buNone/>
            </a:pPr>
            <a:r>
              <a:rPr lang="it-IT" altLang="it-IT" sz="4400" b="1" dirty="0" err="1">
                <a:solidFill>
                  <a:srgbClr val="095382"/>
                </a:solidFill>
                <a:latin typeface="Calibri" charset="0"/>
              </a:rPr>
              <a:t>Hyamino</a:t>
            </a:r>
            <a:r>
              <a:rPr lang="it-IT" altLang="it-IT" sz="4400" b="1" dirty="0" err="1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Care</a:t>
            </a:r>
            <a:r>
              <a:rPr lang="it-IT" altLang="it-IT" sz="4400" b="1" dirty="0">
                <a:solidFill>
                  <a:srgbClr val="095382"/>
                </a:solidFill>
                <a:latin typeface="Calibri" charset="0"/>
              </a:rPr>
              <a:t> to Take </a:t>
            </a:r>
            <a:r>
              <a:rPr lang="it-IT" altLang="it-IT" sz="4400" b="1" dirty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Care</a:t>
            </a:r>
            <a:r>
              <a:rPr lang="it-IT" altLang="it-IT" sz="4400" b="1" dirty="0">
                <a:solidFill>
                  <a:srgbClr val="095382"/>
                </a:solidFill>
                <a:latin typeface="Calibri" charset="0"/>
              </a:rPr>
              <a:t> of </a:t>
            </a:r>
            <a:r>
              <a:rPr lang="it-IT" altLang="it-IT" sz="4400" b="1" dirty="0" err="1">
                <a:solidFill>
                  <a:srgbClr val="095382"/>
                </a:solidFill>
                <a:latin typeface="Calibri" charset="0"/>
              </a:rPr>
              <a:t>your</a:t>
            </a:r>
            <a:r>
              <a:rPr lang="it-IT" altLang="it-IT" sz="4400" b="1" dirty="0">
                <a:solidFill>
                  <a:srgbClr val="095382"/>
                </a:solidFill>
                <a:latin typeface="Calibri" charset="0"/>
              </a:rPr>
              <a:t> </a:t>
            </a:r>
            <a:r>
              <a:rPr lang="it-IT" altLang="it-IT" sz="4400" b="1" dirty="0" err="1" smtClean="0">
                <a:solidFill>
                  <a:srgbClr val="095382"/>
                </a:solidFill>
                <a:latin typeface="Calibri" charset="0"/>
              </a:rPr>
              <a:t>skin</a:t>
            </a:r>
            <a:endParaRPr lang="en-US" altLang="it-IT" sz="4400" b="1" dirty="0">
              <a:solidFill>
                <a:srgbClr val="095382"/>
              </a:solidFill>
              <a:latin typeface="Calibri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00639" y="1908869"/>
            <a:ext cx="86627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it-IT" sz="2800" dirty="0" smtClean="0">
                <a:solidFill>
                  <a:srgbClr val="06539C"/>
                </a:solidFill>
                <a:latin typeface="Calibri" charset="0"/>
              </a:rPr>
              <a:t>HyaminoCare50</a:t>
            </a:r>
            <a:r>
              <a:rPr lang="en-US" altLang="it-IT" sz="2800" dirty="0" smtClean="0">
                <a:latin typeface="Calibri" charset="0"/>
              </a:rPr>
              <a:t> </a:t>
            </a:r>
            <a:r>
              <a:rPr lang="en-US" altLang="it-IT" sz="2800" dirty="0">
                <a:latin typeface="Calibri" charset="0"/>
              </a:rPr>
              <a:t>has been developed and manufactured in Italy, thanks to our experience and with the support of the major Italian Research Centers, based on an innovative non cross-linked </a:t>
            </a:r>
            <a:r>
              <a:rPr lang="en-US" altLang="it-IT" sz="2800" dirty="0">
                <a:solidFill>
                  <a:srgbClr val="06539C"/>
                </a:solidFill>
                <a:latin typeface="Calibri" charset="0"/>
              </a:rPr>
              <a:t>Hyaluronic Acid </a:t>
            </a:r>
            <a:r>
              <a:rPr lang="en-US" altLang="it-IT" sz="2800" dirty="0">
                <a:latin typeface="Calibri" charset="0"/>
              </a:rPr>
              <a:t>with additional </a:t>
            </a:r>
            <a:r>
              <a:rPr lang="en-US" altLang="it-IT" sz="2800" dirty="0">
                <a:solidFill>
                  <a:srgbClr val="06539C"/>
                </a:solidFill>
                <a:latin typeface="Calibri" charset="0"/>
              </a:rPr>
              <a:t>4 Amino acids </a:t>
            </a:r>
            <a:r>
              <a:rPr lang="en-US" altLang="it-IT" sz="2800" dirty="0">
                <a:latin typeface="Calibri" charset="0"/>
              </a:rPr>
              <a:t>in an optimal formula to preserve and to restore the physiological quality of the skin by promoting the conservation of its elasticity and protecting it against the natural </a:t>
            </a:r>
            <a:r>
              <a:rPr lang="en-US" altLang="it-IT" sz="2800" dirty="0" err="1">
                <a:latin typeface="Calibri" charset="0"/>
              </a:rPr>
              <a:t>crono</a:t>
            </a:r>
            <a:r>
              <a:rPr lang="en-US" altLang="it-IT" sz="2800" dirty="0">
                <a:latin typeface="Calibri" charset="0"/>
              </a:rPr>
              <a:t>-aging and external aggressions such as sun, cold and pollution.</a:t>
            </a:r>
            <a:endParaRPr lang="it-IT" altLang="it-IT" sz="2800" dirty="0">
              <a:latin typeface="Calibri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33485" r="40640" b="19026"/>
          <a:stretch>
            <a:fillRect/>
          </a:stretch>
        </p:blipFill>
        <p:spPr bwMode="auto">
          <a:xfrm>
            <a:off x="1776490" y="1831531"/>
            <a:ext cx="8599410" cy="458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080825" y="735904"/>
            <a:ext cx="599073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buFont typeface="Arial" charset="0"/>
              <a:buNone/>
            </a:pPr>
            <a:r>
              <a:rPr lang="it-IT" altLang="it-IT" sz="4400" b="1" smtClean="0">
                <a:solidFill>
                  <a:srgbClr val="075496"/>
                </a:solidFill>
                <a:latin typeface="Calibri" charset="0"/>
              </a:rPr>
              <a:t>HyaminoCare50 </a:t>
            </a:r>
            <a:r>
              <a:rPr lang="it-IT" altLang="it-IT" sz="4400" b="1" smtClean="0">
                <a:solidFill>
                  <a:srgbClr val="075496"/>
                </a:solidFill>
                <a:latin typeface="Calibri" charset="0"/>
              </a:rPr>
              <a:t>Formula</a:t>
            </a:r>
            <a:endParaRPr lang="en-US" altLang="it-IT" sz="4400" b="1" dirty="0">
              <a:solidFill>
                <a:srgbClr val="075496"/>
              </a:solidFill>
              <a:latin typeface="Calibri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631343" y="737647"/>
            <a:ext cx="761956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buFont typeface="Arial" charset="0"/>
              <a:buNone/>
            </a:pPr>
            <a:r>
              <a:rPr lang="it-IT" altLang="it-IT" sz="4400" b="1" dirty="0" err="1" smtClean="0">
                <a:solidFill>
                  <a:srgbClr val="075496"/>
                </a:solidFill>
                <a:latin typeface="Calibri" charset="0"/>
              </a:rPr>
              <a:t>HyaminoCare</a:t>
            </a:r>
            <a:r>
              <a:rPr lang="it-IT" altLang="it-IT" sz="4400" b="1" dirty="0" smtClean="0">
                <a:solidFill>
                  <a:srgbClr val="075496"/>
                </a:solidFill>
                <a:latin typeface="Calibri" charset="0"/>
              </a:rPr>
              <a:t> HA 50mg/2ml</a:t>
            </a:r>
            <a:endParaRPr lang="en-US" altLang="it-IT" sz="4400" b="1" dirty="0">
              <a:solidFill>
                <a:srgbClr val="075496"/>
              </a:solidFill>
              <a:latin typeface="Calibri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5451" y="1589742"/>
            <a:ext cx="543293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it-IT" sz="2200" dirty="0" smtClean="0">
                <a:solidFill>
                  <a:srgbClr val="06539C"/>
                </a:solidFill>
                <a:latin typeface="Calibri" charset="0"/>
              </a:rPr>
              <a:t>HyaminoCare50</a:t>
            </a:r>
            <a:r>
              <a:rPr lang="en-US" altLang="it-IT" sz="2200" dirty="0" smtClean="0">
                <a:solidFill>
                  <a:srgbClr val="27335F"/>
                </a:solidFill>
                <a:latin typeface="Calibri" charset="0"/>
              </a:rPr>
              <a:t> </a:t>
            </a:r>
            <a:r>
              <a:rPr lang="en-US" altLang="it-IT" sz="2200" dirty="0">
                <a:latin typeface="Calibri" charset="0"/>
              </a:rPr>
              <a:t>is an </a:t>
            </a:r>
            <a:r>
              <a:rPr lang="en-US" altLang="it-IT" sz="2200" dirty="0" smtClean="0">
                <a:latin typeface="Calibri" charset="0"/>
              </a:rPr>
              <a:t>innovative bio-restructuring </a:t>
            </a:r>
            <a:r>
              <a:rPr lang="en-US" altLang="it-IT" sz="2200" dirty="0">
                <a:latin typeface="Calibri" charset="0"/>
              </a:rPr>
              <a:t>product based on new generation hyaluronic acid </a:t>
            </a:r>
            <a:r>
              <a:rPr lang="en-US" altLang="it-IT" sz="2200" dirty="0" smtClean="0">
                <a:latin typeface="Calibri" charset="0"/>
              </a:rPr>
              <a:t>50mg/2ml </a:t>
            </a:r>
            <a:r>
              <a:rPr lang="en-US" altLang="it-IT" sz="2200" dirty="0">
                <a:latin typeface="Calibri" charset="0"/>
              </a:rPr>
              <a:t>with the combination of different amino acids (</a:t>
            </a:r>
            <a:r>
              <a:rPr lang="en-US" altLang="it-IT" sz="2200" dirty="0">
                <a:solidFill>
                  <a:srgbClr val="06539C"/>
                </a:solidFill>
                <a:latin typeface="Calibri" charset="0"/>
              </a:rPr>
              <a:t>Lysine, </a:t>
            </a:r>
            <a:r>
              <a:rPr lang="en-US" altLang="it-IT" sz="2200" dirty="0" err="1">
                <a:solidFill>
                  <a:srgbClr val="06539C"/>
                </a:solidFill>
                <a:latin typeface="Calibri" charset="0"/>
              </a:rPr>
              <a:t>Hydroxyproline</a:t>
            </a:r>
            <a:r>
              <a:rPr lang="en-US" altLang="it-IT" sz="2200" dirty="0">
                <a:solidFill>
                  <a:srgbClr val="06539C"/>
                </a:solidFill>
                <a:latin typeface="Calibri" charset="0"/>
              </a:rPr>
              <a:t>, Proline and Glycine</a:t>
            </a:r>
            <a:r>
              <a:rPr lang="en-US" altLang="it-IT" sz="2200" dirty="0">
                <a:latin typeface="Calibri" charset="0"/>
              </a:rPr>
              <a:t>) to quickly repair and naturally regenerate the skin at all ages and for all skin </a:t>
            </a:r>
            <a:r>
              <a:rPr lang="en-US" altLang="it-IT" sz="2200" dirty="0" smtClean="0">
                <a:latin typeface="Calibri" charset="0"/>
              </a:rPr>
              <a:t>types. </a:t>
            </a:r>
            <a:r>
              <a:rPr lang="en-US" altLang="it-IT" sz="2200" dirty="0" smtClean="0">
                <a:solidFill>
                  <a:srgbClr val="06539C"/>
                </a:solidFill>
                <a:latin typeface="Calibri" charset="0"/>
              </a:rPr>
              <a:t>Hyaminocare50</a:t>
            </a:r>
            <a:r>
              <a:rPr lang="en-US" altLang="it-IT" sz="2200" dirty="0" smtClean="0">
                <a:latin typeface="Calibri" charset="0"/>
              </a:rPr>
              <a:t> </a:t>
            </a:r>
            <a:r>
              <a:rPr lang="en-US" altLang="it-IT" sz="2200" dirty="0">
                <a:latin typeface="Calibri" charset="0"/>
              </a:rPr>
              <a:t>restores the basic structure of extracellular matrix (ECM) increases with biosynthetic capacity of fibroblasts by inducing the regeneration of an optimal physiological environment, enhancing cellular activities, hydration and collagen synthesis.</a:t>
            </a:r>
            <a:endParaRPr lang="it-IT" altLang="it-IT" sz="2200" dirty="0">
              <a:latin typeface="Calibri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8" y="1923258"/>
            <a:ext cx="5023682" cy="37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860129" y="671759"/>
            <a:ext cx="839018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buFont typeface="Arial" charset="0"/>
              <a:buNone/>
            </a:pPr>
            <a:r>
              <a:rPr lang="it-IT" altLang="it-IT" sz="4400" b="1" dirty="0">
                <a:solidFill>
                  <a:srgbClr val="075496"/>
                </a:solidFill>
                <a:latin typeface="Calibri" charset="0"/>
              </a:rPr>
              <a:t>4 Amino-</a:t>
            </a:r>
            <a:r>
              <a:rPr lang="it-IT" altLang="it-IT" sz="4400" b="1" dirty="0" err="1">
                <a:solidFill>
                  <a:srgbClr val="075496"/>
                </a:solidFill>
                <a:latin typeface="Calibri" charset="0"/>
              </a:rPr>
              <a:t>Acids</a:t>
            </a:r>
            <a:r>
              <a:rPr lang="it-IT" altLang="it-IT" sz="4400" b="1" dirty="0">
                <a:solidFill>
                  <a:srgbClr val="075496"/>
                </a:solidFill>
                <a:latin typeface="Calibri" charset="0"/>
              </a:rPr>
              <a:t> of </a:t>
            </a:r>
            <a:r>
              <a:rPr lang="it-IT" altLang="it-IT" sz="4400" b="1" dirty="0" smtClean="0">
                <a:solidFill>
                  <a:srgbClr val="075496"/>
                </a:solidFill>
                <a:latin typeface="Calibri" charset="0"/>
              </a:rPr>
              <a:t>HyaminoCare50</a:t>
            </a:r>
            <a:endParaRPr lang="en-US" altLang="it-IT" sz="4400" b="1" dirty="0">
              <a:solidFill>
                <a:srgbClr val="075496"/>
              </a:solidFill>
              <a:latin typeface="Calibri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16969" r="27444" b="7201"/>
          <a:stretch>
            <a:fillRect/>
          </a:stretch>
        </p:blipFill>
        <p:spPr bwMode="auto">
          <a:xfrm>
            <a:off x="2786559" y="1667028"/>
            <a:ext cx="65373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e 12"/>
          <p:cNvSpPr/>
          <p:nvPr/>
        </p:nvSpPr>
        <p:spPr>
          <a:xfrm>
            <a:off x="3300984" y="1947672"/>
            <a:ext cx="1938528" cy="188366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3096768" y="4148556"/>
            <a:ext cx="1938528" cy="188366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644640" y="1739860"/>
            <a:ext cx="1938528" cy="188366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101840" y="3948265"/>
            <a:ext cx="1938528" cy="1883664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311040" y="810304"/>
            <a:ext cx="23869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051CC"/>
                </a:solidFill>
              </a:rPr>
              <a:t>PROLINE</a:t>
            </a:r>
            <a:r>
              <a:rPr lang="it-IT" sz="4000" b="1" dirty="0">
                <a:solidFill>
                  <a:srgbClr val="0051CC"/>
                </a:solidFill>
                <a:latin typeface="HelveticaNeueLTStd" charset="0"/>
              </a:rPr>
              <a:t>:</a:t>
            </a:r>
            <a:endParaRPr lang="it-IT" sz="4000" dirty="0"/>
          </a:p>
        </p:txBody>
      </p:sp>
      <p:sp>
        <p:nvSpPr>
          <p:cNvPr id="14" name="Rettangolo 13"/>
          <p:cNvSpPr/>
          <p:nvPr/>
        </p:nvSpPr>
        <p:spPr>
          <a:xfrm>
            <a:off x="950300" y="5317626"/>
            <a:ext cx="10664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latin typeface="HelveticaNeue" charset="0"/>
              </a:rPr>
              <a:t>L'aminoacido </a:t>
            </a:r>
            <a:r>
              <a:rPr lang="it-IT" sz="1200" dirty="0">
                <a:latin typeface="HelveticaNeue" charset="0"/>
              </a:rPr>
              <a:t>prolina è il principale elemento costitutivo delle proteine stabilizzanti del collagene ed elastina. </a:t>
            </a:r>
            <a:r>
              <a:rPr lang="it-IT" sz="1200" dirty="0" err="1">
                <a:latin typeface="HelveticaNeue" charset="0"/>
              </a:rPr>
              <a:t>Piu</a:t>
            </a:r>
            <a:r>
              <a:rPr lang="it-IT" sz="1200" dirty="0">
                <a:latin typeface="HelveticaNeue" charset="0"/>
              </a:rPr>
              <a:t>̀ del 10% delle particelle elementari delle molecole di collagene sono </a:t>
            </a:r>
            <a:r>
              <a:rPr lang="it-IT" sz="1200" dirty="0" smtClean="0">
                <a:latin typeface="HelveticaNeue" charset="0"/>
              </a:rPr>
              <a:t>composte </a:t>
            </a:r>
            <a:r>
              <a:rPr lang="it-IT" sz="1200" dirty="0">
                <a:latin typeface="HelveticaNeue" charset="0"/>
              </a:rPr>
              <a:t>di sola prolina. </a:t>
            </a:r>
            <a:endParaRPr lang="it-IT" sz="1200" dirty="0"/>
          </a:p>
          <a:p>
            <a:r>
              <a:rPr lang="it-IT" sz="1200" dirty="0">
                <a:latin typeface="HelveticaNeue" charset="0"/>
              </a:rPr>
              <a:t>E’ un aminoacido importante per la </a:t>
            </a:r>
            <a:r>
              <a:rPr lang="it-IT" sz="1200" dirty="0" smtClean="0">
                <a:latin typeface="HelveticaNeue" charset="0"/>
              </a:rPr>
              <a:t>rigenerazione </a:t>
            </a:r>
            <a:r>
              <a:rPr lang="it-IT" sz="1200" dirty="0">
                <a:latin typeface="HelveticaNeue" charset="0"/>
              </a:rPr>
              <a:t>della cute e delle </a:t>
            </a:r>
            <a:r>
              <a:rPr lang="it-IT" sz="1200" dirty="0" smtClean="0">
                <a:latin typeface="HelveticaNeue" charset="0"/>
              </a:rPr>
              <a:t>strutture </a:t>
            </a:r>
            <a:r>
              <a:rPr lang="it-IT" sz="1200" dirty="0">
                <a:latin typeface="HelveticaNeue" charset="0"/>
              </a:rPr>
              <a:t>tendinee. L’aminoacido prolina è un principale componente delle </a:t>
            </a:r>
            <a:r>
              <a:rPr lang="it-IT" sz="1200" dirty="0" smtClean="0">
                <a:latin typeface="HelveticaNeue" charset="0"/>
              </a:rPr>
              <a:t>proteine </a:t>
            </a:r>
            <a:r>
              <a:rPr lang="it-IT" sz="1200" dirty="0">
                <a:latin typeface="HelveticaNeue" charset="0"/>
              </a:rPr>
              <a:t>di struttura del corpo, collagene ed elastina. </a:t>
            </a:r>
            <a:endParaRPr lang="it-IT" sz="1200" dirty="0"/>
          </a:p>
          <a:p>
            <a:r>
              <a:rPr lang="it-IT" sz="1200" dirty="0">
                <a:latin typeface="HelveticaNeue" charset="0"/>
              </a:rPr>
              <a:t>Da un quarto ad un terzo delle aste di rinforzo di collagene, ad esempio, sono costituite da prolina. </a:t>
            </a:r>
            <a:endParaRPr lang="it-IT" sz="1200" dirty="0"/>
          </a:p>
        </p:txBody>
      </p:sp>
      <p:sp>
        <p:nvSpPr>
          <p:cNvPr id="16" name="Rettangolo 15"/>
          <p:cNvSpPr/>
          <p:nvPr/>
        </p:nvSpPr>
        <p:spPr>
          <a:xfrm>
            <a:off x="934258" y="1476651"/>
            <a:ext cx="65253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The </a:t>
            </a:r>
            <a:r>
              <a:rPr lang="it-IT" sz="2400" dirty="0" err="1" smtClean="0"/>
              <a:t>aminoacid</a:t>
            </a:r>
            <a:r>
              <a:rPr lang="it-IT" sz="2400" dirty="0" smtClean="0"/>
              <a:t> </a:t>
            </a:r>
            <a:r>
              <a:rPr lang="it-IT" sz="2400" b="1" dirty="0" smtClean="0">
                <a:solidFill>
                  <a:srgbClr val="06539C"/>
                </a:solidFill>
              </a:rPr>
              <a:t>Proline</a:t>
            </a:r>
            <a:r>
              <a:rPr lang="it-IT" sz="2400" dirty="0" smtClean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dirty="0" err="1"/>
              <a:t>main</a:t>
            </a:r>
            <a:r>
              <a:rPr lang="it-IT" sz="2400" dirty="0"/>
              <a:t> building </a:t>
            </a:r>
            <a:r>
              <a:rPr lang="it-IT" sz="2400" dirty="0" err="1"/>
              <a:t>block</a:t>
            </a:r>
            <a:r>
              <a:rPr lang="it-IT" sz="2400" dirty="0"/>
              <a:t> of the </a:t>
            </a:r>
            <a:r>
              <a:rPr lang="it-IT" sz="2400" dirty="0" err="1"/>
              <a:t>stabilizing</a:t>
            </a:r>
            <a:r>
              <a:rPr lang="it-IT" sz="2400" dirty="0"/>
              <a:t> </a:t>
            </a:r>
            <a:r>
              <a:rPr lang="it-IT" sz="2400" dirty="0" err="1"/>
              <a:t>proteins</a:t>
            </a:r>
            <a:r>
              <a:rPr lang="it-IT" sz="2400" dirty="0"/>
              <a:t> of </a:t>
            </a:r>
            <a:r>
              <a:rPr lang="it-IT" sz="2400" dirty="0" err="1"/>
              <a:t>collagen</a:t>
            </a:r>
            <a:r>
              <a:rPr lang="it-IT" sz="2400" dirty="0"/>
              <a:t> and </a:t>
            </a:r>
            <a:r>
              <a:rPr lang="it-IT" sz="2400" dirty="0" err="1"/>
              <a:t>elastin</a:t>
            </a:r>
            <a:r>
              <a:rPr lang="it-IT" sz="2400" dirty="0"/>
              <a:t>. More </a:t>
            </a:r>
            <a:r>
              <a:rPr lang="it-IT" sz="2400" dirty="0" err="1"/>
              <a:t>than</a:t>
            </a:r>
            <a:r>
              <a:rPr lang="it-IT" sz="2400" dirty="0"/>
              <a:t> 10% of the </a:t>
            </a:r>
            <a:r>
              <a:rPr lang="it-IT" sz="2400" dirty="0" err="1"/>
              <a:t>elementary</a:t>
            </a:r>
            <a:r>
              <a:rPr lang="it-IT" sz="2400" dirty="0"/>
              <a:t> </a:t>
            </a:r>
            <a:r>
              <a:rPr lang="it-IT" sz="2400" dirty="0" err="1"/>
              <a:t>particles</a:t>
            </a:r>
            <a:r>
              <a:rPr lang="it-IT" sz="2400" dirty="0"/>
              <a:t> of </a:t>
            </a:r>
            <a:r>
              <a:rPr lang="it-IT" sz="2400" dirty="0" err="1"/>
              <a:t>collagen</a:t>
            </a:r>
            <a:r>
              <a:rPr lang="it-IT" sz="2400" dirty="0"/>
              <a:t> </a:t>
            </a:r>
            <a:r>
              <a:rPr lang="it-IT" sz="2400" dirty="0" err="1"/>
              <a:t>molecules</a:t>
            </a:r>
            <a:r>
              <a:rPr lang="it-IT" sz="2400" dirty="0"/>
              <a:t> are </a:t>
            </a:r>
            <a:r>
              <a:rPr lang="it-IT" sz="2400" dirty="0" err="1"/>
              <a:t>composed</a:t>
            </a:r>
            <a:r>
              <a:rPr lang="it-IT" sz="2400" dirty="0"/>
              <a:t> of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proline.It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dirty="0" err="1"/>
              <a:t>important</a:t>
            </a:r>
            <a:r>
              <a:rPr lang="it-IT" sz="2400" dirty="0"/>
              <a:t> amino acid for the </a:t>
            </a:r>
            <a:r>
              <a:rPr lang="it-IT" sz="2400" dirty="0" err="1"/>
              <a:t>regeneration</a:t>
            </a:r>
            <a:r>
              <a:rPr lang="it-IT" sz="2400" dirty="0"/>
              <a:t> of the </a:t>
            </a:r>
            <a:r>
              <a:rPr lang="it-IT" sz="2400" dirty="0" err="1"/>
              <a:t>skin</a:t>
            </a:r>
            <a:r>
              <a:rPr lang="it-IT" sz="2400" dirty="0"/>
              <a:t> and </a:t>
            </a:r>
            <a:r>
              <a:rPr lang="it-IT" sz="2400" dirty="0" err="1"/>
              <a:t>tendon</a:t>
            </a:r>
            <a:r>
              <a:rPr lang="it-IT" sz="2400" dirty="0"/>
              <a:t> </a:t>
            </a:r>
            <a:r>
              <a:rPr lang="it-IT" sz="2400" dirty="0" err="1"/>
              <a:t>structures</a:t>
            </a:r>
            <a:r>
              <a:rPr lang="it-IT" sz="2400" dirty="0"/>
              <a:t>. The amino acid proline </a:t>
            </a:r>
            <a:r>
              <a:rPr lang="it-IT" sz="2400" dirty="0" err="1"/>
              <a:t>is</a:t>
            </a:r>
            <a:r>
              <a:rPr lang="it-IT" sz="2400" dirty="0"/>
              <a:t> a </a:t>
            </a:r>
            <a:r>
              <a:rPr lang="it-IT" sz="2400" dirty="0" err="1"/>
              <a:t>main</a:t>
            </a:r>
            <a:r>
              <a:rPr lang="it-IT" sz="2400" dirty="0"/>
              <a:t> component of the </a:t>
            </a:r>
            <a:r>
              <a:rPr lang="it-IT" sz="2400" dirty="0" err="1"/>
              <a:t>body's</a:t>
            </a:r>
            <a:r>
              <a:rPr lang="it-IT" sz="2400" dirty="0"/>
              <a:t> </a:t>
            </a:r>
            <a:r>
              <a:rPr lang="it-IT" sz="2400" dirty="0" err="1"/>
              <a:t>structural</a:t>
            </a:r>
            <a:r>
              <a:rPr lang="it-IT" sz="2400" dirty="0"/>
              <a:t> </a:t>
            </a:r>
            <a:r>
              <a:rPr lang="it-IT" sz="2400" dirty="0" err="1"/>
              <a:t>proteins</a:t>
            </a:r>
            <a:r>
              <a:rPr lang="it-IT" sz="2400" dirty="0"/>
              <a:t>, </a:t>
            </a:r>
            <a:r>
              <a:rPr lang="it-IT" sz="2400" dirty="0" err="1"/>
              <a:t>collagen</a:t>
            </a:r>
            <a:r>
              <a:rPr lang="it-IT" sz="2400" dirty="0"/>
              <a:t> and </a:t>
            </a:r>
            <a:r>
              <a:rPr lang="it-IT" sz="2400" dirty="0" err="1"/>
              <a:t>elastin.From</a:t>
            </a:r>
            <a:r>
              <a:rPr lang="it-IT" sz="2400" dirty="0"/>
              <a:t> </a:t>
            </a:r>
            <a:r>
              <a:rPr lang="it-IT" sz="2400" dirty="0" err="1"/>
              <a:t>one</a:t>
            </a:r>
            <a:r>
              <a:rPr lang="it-IT" sz="2400" dirty="0"/>
              <a:t> </a:t>
            </a:r>
            <a:r>
              <a:rPr lang="it-IT" sz="2400" dirty="0" err="1"/>
              <a:t>quarter</a:t>
            </a:r>
            <a:r>
              <a:rPr lang="it-IT" sz="2400" dirty="0"/>
              <a:t> to </a:t>
            </a:r>
            <a:r>
              <a:rPr lang="it-IT" sz="2400" dirty="0" err="1"/>
              <a:t>one</a:t>
            </a:r>
            <a:r>
              <a:rPr lang="it-IT" sz="2400" dirty="0"/>
              <a:t> </a:t>
            </a:r>
            <a:r>
              <a:rPr lang="it-IT" sz="2400" dirty="0" err="1"/>
              <a:t>third</a:t>
            </a:r>
            <a:r>
              <a:rPr lang="it-IT" sz="2400" dirty="0"/>
              <a:t> of the </a:t>
            </a:r>
            <a:r>
              <a:rPr lang="it-IT" sz="2400" dirty="0" err="1"/>
              <a:t>collagen</a:t>
            </a:r>
            <a:r>
              <a:rPr lang="it-IT" sz="2400" dirty="0"/>
              <a:t> </a:t>
            </a:r>
            <a:r>
              <a:rPr lang="it-IT" sz="2400" dirty="0" err="1"/>
              <a:t>reinforcement</a:t>
            </a:r>
            <a:r>
              <a:rPr lang="it-IT" sz="2400" dirty="0"/>
              <a:t> </a:t>
            </a:r>
            <a:r>
              <a:rPr lang="it-IT" sz="2400" dirty="0" err="1"/>
              <a:t>rods</a:t>
            </a:r>
            <a:r>
              <a:rPr lang="it-IT" sz="2400" dirty="0"/>
              <a:t>, for </a:t>
            </a:r>
            <a:r>
              <a:rPr lang="it-IT" sz="2400" dirty="0" err="1"/>
              <a:t>example</a:t>
            </a:r>
            <a:r>
              <a:rPr lang="it-IT" sz="2400" dirty="0"/>
              <a:t>, </a:t>
            </a:r>
            <a:r>
              <a:rPr lang="it-IT" sz="2400" dirty="0" err="1"/>
              <a:t>consist</a:t>
            </a:r>
            <a:r>
              <a:rPr lang="it-IT" sz="2400" dirty="0"/>
              <a:t> of proline.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0" t="35123" r="26618" b="35205"/>
          <a:stretch/>
        </p:blipFill>
        <p:spPr>
          <a:xfrm>
            <a:off x="7331242" y="1965179"/>
            <a:ext cx="4443664" cy="203496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36219" y="823262"/>
            <a:ext cx="46549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6539C"/>
                </a:solidFill>
              </a:rPr>
              <a:t>HYDROXYPROLINE:</a:t>
            </a:r>
            <a:endParaRPr lang="it-IT" sz="4000" dirty="0">
              <a:solidFill>
                <a:srgbClr val="06539C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94777" y="5395686"/>
            <a:ext cx="10507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HelveticaNeue" charset="0"/>
              </a:rPr>
              <a:t>Aminoacido eterociclico costituisce con la prolina, il principale </a:t>
            </a:r>
            <a:r>
              <a:rPr lang="it-IT" sz="1400" dirty="0" smtClean="0">
                <a:latin typeface="HelveticaNeue" charset="0"/>
              </a:rPr>
              <a:t>componente </a:t>
            </a:r>
            <a:r>
              <a:rPr lang="it-IT" sz="1400" dirty="0">
                <a:latin typeface="HelveticaNeue" charset="0"/>
              </a:rPr>
              <a:t>del collagene. L'</a:t>
            </a:r>
            <a:r>
              <a:rPr lang="it-IT" sz="1400" dirty="0" err="1">
                <a:latin typeface="HelveticaNeue" charset="0"/>
              </a:rPr>
              <a:t>idrossiprolina</a:t>
            </a:r>
            <a:r>
              <a:rPr lang="it-IT" sz="1400" dirty="0">
                <a:latin typeface="HelveticaNeue" charset="0"/>
              </a:rPr>
              <a:t> differisce da prolina dalla presenza di un gruppo dell'idrossile (OH) fissato all'atomo di C (gamma). L'</a:t>
            </a:r>
            <a:r>
              <a:rPr lang="it-IT" sz="1400" dirty="0" err="1">
                <a:latin typeface="HelveticaNeue" charset="0"/>
              </a:rPr>
              <a:t>idrossiprolina</a:t>
            </a:r>
            <a:r>
              <a:rPr lang="it-IT" sz="1400" dirty="0">
                <a:latin typeface="HelveticaNeue" charset="0"/>
              </a:rPr>
              <a:t> è un componente </a:t>
            </a:r>
            <a:r>
              <a:rPr lang="it-IT" sz="1400" dirty="0" smtClean="0">
                <a:latin typeface="HelveticaNeue" charset="0"/>
              </a:rPr>
              <a:t>importante </a:t>
            </a:r>
            <a:r>
              <a:rPr lang="it-IT" sz="1400" dirty="0">
                <a:latin typeface="HelveticaNeue" charset="0"/>
              </a:rPr>
              <a:t>della proteina </a:t>
            </a:r>
            <a:r>
              <a:rPr lang="it-IT" sz="1400" dirty="0" err="1">
                <a:latin typeface="HelveticaNeue" charset="0"/>
              </a:rPr>
              <a:t>collagenica</a:t>
            </a:r>
            <a:r>
              <a:rPr lang="it-IT" sz="1400" dirty="0">
                <a:latin typeface="HelveticaNeue" charset="0"/>
              </a:rPr>
              <a:t>, assieme alla prolina svolgono i ruoli chiave per stabilità del collagene </a:t>
            </a:r>
            <a:r>
              <a:rPr lang="it-IT" sz="1400" dirty="0" smtClean="0">
                <a:latin typeface="HelveticaNeue" charset="0"/>
              </a:rPr>
              <a:t>consentendo </a:t>
            </a:r>
            <a:r>
              <a:rPr lang="it-IT" sz="1400" dirty="0">
                <a:latin typeface="HelveticaNeue" charset="0"/>
              </a:rPr>
              <a:t>il torcimento marcato </a:t>
            </a:r>
            <a:r>
              <a:rPr lang="it-IT" sz="1400" dirty="0" smtClean="0">
                <a:latin typeface="HelveticaNeue" charset="0"/>
              </a:rPr>
              <a:t>dell'elica </a:t>
            </a:r>
            <a:r>
              <a:rPr lang="it-IT" sz="1400" dirty="0">
                <a:latin typeface="HelveticaNeue" charset="0"/>
              </a:rPr>
              <a:t>della fibra. </a:t>
            </a:r>
            <a:endParaRPr lang="it-IT" sz="1400" dirty="0"/>
          </a:p>
        </p:txBody>
      </p:sp>
      <p:sp>
        <p:nvSpPr>
          <p:cNvPr id="11" name="Rettangolo 10"/>
          <p:cNvSpPr/>
          <p:nvPr/>
        </p:nvSpPr>
        <p:spPr>
          <a:xfrm>
            <a:off x="1155700" y="1906994"/>
            <a:ext cx="6343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Heterocyclic</a:t>
            </a:r>
            <a:r>
              <a:rPr lang="it-IT" sz="2400" dirty="0"/>
              <a:t> amino acid </a:t>
            </a:r>
            <a:r>
              <a:rPr lang="it-IT" sz="2400" dirty="0" err="1"/>
              <a:t>constitutes</a:t>
            </a:r>
            <a:r>
              <a:rPr lang="it-IT" sz="2400" dirty="0"/>
              <a:t> with proline, the </a:t>
            </a:r>
            <a:r>
              <a:rPr lang="it-IT" sz="2400" dirty="0" err="1"/>
              <a:t>main</a:t>
            </a:r>
            <a:r>
              <a:rPr lang="it-IT" sz="2400" dirty="0"/>
              <a:t> component of </a:t>
            </a:r>
            <a:r>
              <a:rPr lang="it-IT" sz="2400" dirty="0" err="1"/>
              <a:t>collagen</a:t>
            </a:r>
            <a:r>
              <a:rPr lang="it-IT" sz="2400" dirty="0"/>
              <a:t>. </a:t>
            </a:r>
            <a:r>
              <a:rPr lang="it-IT" sz="2400" b="1" dirty="0" err="1">
                <a:solidFill>
                  <a:srgbClr val="06539C"/>
                </a:solidFill>
              </a:rPr>
              <a:t>Hydroxyproline</a:t>
            </a:r>
            <a:r>
              <a:rPr lang="it-IT" sz="2400" b="1" dirty="0">
                <a:solidFill>
                  <a:srgbClr val="06539C"/>
                </a:solidFill>
              </a:rPr>
              <a:t> </a:t>
            </a:r>
            <a:r>
              <a:rPr lang="it-IT" sz="2400" dirty="0" err="1"/>
              <a:t>differs</a:t>
            </a:r>
            <a:r>
              <a:rPr lang="it-IT" sz="2400" dirty="0"/>
              <a:t> from proline in the </a:t>
            </a:r>
            <a:r>
              <a:rPr lang="it-IT" sz="2400" dirty="0" err="1"/>
              <a:t>presence</a:t>
            </a:r>
            <a:r>
              <a:rPr lang="it-IT" sz="2400" dirty="0"/>
              <a:t> of a </a:t>
            </a:r>
            <a:r>
              <a:rPr lang="it-IT" sz="2400" dirty="0" err="1"/>
              <a:t>hydroxyl</a:t>
            </a:r>
            <a:r>
              <a:rPr lang="it-IT" sz="2400" dirty="0"/>
              <a:t> (OH) </a:t>
            </a:r>
            <a:r>
              <a:rPr lang="it-IT" sz="2400" dirty="0" err="1"/>
              <a:t>group</a:t>
            </a:r>
            <a:r>
              <a:rPr lang="it-IT" sz="2400" dirty="0"/>
              <a:t> </a:t>
            </a:r>
            <a:r>
              <a:rPr lang="it-IT" sz="2400" dirty="0" err="1"/>
              <a:t>attached</a:t>
            </a:r>
            <a:r>
              <a:rPr lang="it-IT" sz="2400" dirty="0"/>
              <a:t> to the C (gamma) </a:t>
            </a:r>
            <a:r>
              <a:rPr lang="it-IT" sz="2400" dirty="0" err="1"/>
              <a:t>atom</a:t>
            </a:r>
            <a:r>
              <a:rPr lang="it-IT" sz="2400" dirty="0"/>
              <a:t>. </a:t>
            </a:r>
            <a:r>
              <a:rPr lang="it-IT" sz="2400" b="1" dirty="0" err="1">
                <a:solidFill>
                  <a:srgbClr val="06539C"/>
                </a:solidFill>
              </a:rPr>
              <a:t>Hydroxyproline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an </a:t>
            </a:r>
            <a:r>
              <a:rPr lang="it-IT" sz="2400" dirty="0" err="1"/>
              <a:t>important</a:t>
            </a:r>
            <a:r>
              <a:rPr lang="it-IT" sz="2400" dirty="0"/>
              <a:t> component of the </a:t>
            </a:r>
            <a:r>
              <a:rPr lang="it-IT" sz="2400" dirty="0" err="1"/>
              <a:t>collagen</a:t>
            </a:r>
            <a:r>
              <a:rPr lang="it-IT" sz="2400" dirty="0"/>
              <a:t> </a:t>
            </a:r>
            <a:r>
              <a:rPr lang="it-IT" sz="2400" dirty="0" err="1"/>
              <a:t>protein</a:t>
            </a:r>
            <a:r>
              <a:rPr lang="it-IT" sz="2400" dirty="0"/>
              <a:t>, </a:t>
            </a:r>
            <a:r>
              <a:rPr lang="it-IT" sz="2400" dirty="0" err="1"/>
              <a:t>together</a:t>
            </a:r>
            <a:r>
              <a:rPr lang="it-IT" sz="2400" dirty="0"/>
              <a:t> with proline </a:t>
            </a:r>
            <a:r>
              <a:rPr lang="it-IT" sz="2400" dirty="0" err="1"/>
              <a:t>they</a:t>
            </a:r>
            <a:r>
              <a:rPr lang="it-IT" sz="2400" dirty="0"/>
              <a:t> play the </a:t>
            </a:r>
            <a:r>
              <a:rPr lang="it-IT" sz="2400" dirty="0" err="1"/>
              <a:t>key</a:t>
            </a:r>
            <a:r>
              <a:rPr lang="it-IT" sz="2400" dirty="0"/>
              <a:t> </a:t>
            </a:r>
            <a:r>
              <a:rPr lang="it-IT" sz="2400" dirty="0" err="1"/>
              <a:t>roles</a:t>
            </a:r>
            <a:r>
              <a:rPr lang="it-IT" sz="2400" dirty="0"/>
              <a:t> for </a:t>
            </a:r>
            <a:r>
              <a:rPr lang="it-IT" sz="2400" dirty="0" err="1"/>
              <a:t>collagen</a:t>
            </a:r>
            <a:r>
              <a:rPr lang="it-IT" sz="2400" dirty="0"/>
              <a:t> </a:t>
            </a:r>
            <a:r>
              <a:rPr lang="it-IT" sz="2400" dirty="0" err="1"/>
              <a:t>stability</a:t>
            </a:r>
            <a:r>
              <a:rPr lang="it-IT" sz="2400" dirty="0"/>
              <a:t> </a:t>
            </a:r>
            <a:r>
              <a:rPr lang="it-IT" sz="2400" dirty="0" err="1"/>
              <a:t>allowing</a:t>
            </a:r>
            <a:r>
              <a:rPr lang="it-IT" sz="2400" dirty="0"/>
              <a:t> the </a:t>
            </a:r>
            <a:r>
              <a:rPr lang="it-IT" sz="2400" dirty="0" err="1"/>
              <a:t>marked</a:t>
            </a:r>
            <a:r>
              <a:rPr lang="it-IT" sz="2400" dirty="0"/>
              <a:t> </a:t>
            </a:r>
            <a:r>
              <a:rPr lang="it-IT" sz="2400" dirty="0" err="1"/>
              <a:t>twisting</a:t>
            </a:r>
            <a:r>
              <a:rPr lang="it-IT" sz="2400" dirty="0"/>
              <a:t> of the </a:t>
            </a:r>
            <a:r>
              <a:rPr lang="it-IT" sz="2400" dirty="0" err="1"/>
              <a:t>fiber</a:t>
            </a:r>
            <a:r>
              <a:rPr lang="it-IT" sz="2400" dirty="0"/>
              <a:t> </a:t>
            </a:r>
            <a:r>
              <a:rPr lang="it-IT" sz="2400" dirty="0" err="1"/>
              <a:t>helix</a:t>
            </a:r>
            <a:r>
              <a:rPr lang="it-IT" sz="2400" dirty="0"/>
              <a:t>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6" t="32983" r="17695" b="32397"/>
          <a:stretch/>
        </p:blipFill>
        <p:spPr>
          <a:xfrm>
            <a:off x="7668127" y="2140157"/>
            <a:ext cx="4106779" cy="237423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con angoli ritagliati in diagonale 2"/>
          <p:cNvSpPr/>
          <p:nvPr/>
        </p:nvSpPr>
        <p:spPr>
          <a:xfrm>
            <a:off x="1155700" y="1"/>
            <a:ext cx="11036300" cy="647699"/>
          </a:xfrm>
          <a:prstGeom prst="snip2Diag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triscia diagonale 1"/>
          <p:cNvSpPr/>
          <p:nvPr/>
        </p:nvSpPr>
        <p:spPr>
          <a:xfrm>
            <a:off x="0" y="1"/>
            <a:ext cx="2311400" cy="1528996"/>
          </a:xfrm>
          <a:prstGeom prst="diagStripe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2" y="6413499"/>
            <a:ext cx="8622085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83" y="6250894"/>
            <a:ext cx="1541917" cy="51597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87799" y="6413499"/>
            <a:ext cx="1604201" cy="190764"/>
          </a:xfrm>
          <a:prstGeom prst="rect">
            <a:avLst/>
          </a:prstGeom>
          <a:solidFill>
            <a:srgbClr val="27335F"/>
          </a:solidFill>
          <a:ln>
            <a:solidFill>
              <a:srgbClr val="065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55700" y="1823575"/>
            <a:ext cx="8165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600" dirty="0"/>
          </a:p>
        </p:txBody>
      </p:sp>
      <p:sp>
        <p:nvSpPr>
          <p:cNvPr id="6" name="Rettangolo 5"/>
          <p:cNvSpPr/>
          <p:nvPr/>
        </p:nvSpPr>
        <p:spPr>
          <a:xfrm>
            <a:off x="4311040" y="907568"/>
            <a:ext cx="2256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051CC"/>
                </a:solidFill>
              </a:rPr>
              <a:t>GLYCINE:</a:t>
            </a:r>
            <a:endParaRPr lang="it-IT" sz="4000" dirty="0">
              <a:solidFill>
                <a:srgbClr val="06539C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66038" y="2087048"/>
            <a:ext cx="6852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/>
              <a:t>a non </a:t>
            </a:r>
            <a:r>
              <a:rPr lang="it-IT" sz="2400" dirty="0" err="1" smtClean="0"/>
              <a:t>essen-tial</a:t>
            </a:r>
            <a:r>
              <a:rPr lang="it-IT" sz="2400" dirty="0" smtClean="0"/>
              <a:t> </a:t>
            </a:r>
            <a:r>
              <a:rPr lang="it-IT" sz="2400" dirty="0"/>
              <a:t>amino acid </a:t>
            </a:r>
            <a:r>
              <a:rPr lang="it-IT" sz="2400" dirty="0" err="1"/>
              <a:t>found</a:t>
            </a:r>
            <a:r>
              <a:rPr lang="it-IT" sz="2400" dirty="0"/>
              <a:t> in </a:t>
            </a:r>
            <a:r>
              <a:rPr lang="it-IT" sz="2400" dirty="0" err="1"/>
              <a:t>most</a:t>
            </a:r>
            <a:r>
              <a:rPr lang="it-IT" sz="2400" dirty="0"/>
              <a:t> small </a:t>
            </a:r>
            <a:r>
              <a:rPr lang="it-IT" sz="2400" dirty="0" err="1"/>
              <a:t>amount</a:t>
            </a:r>
            <a:r>
              <a:rPr lang="it-IT" sz="2400" dirty="0"/>
              <a:t> of </a:t>
            </a:r>
            <a:r>
              <a:rPr lang="it-IT" sz="2400" dirty="0" err="1"/>
              <a:t>protein</a:t>
            </a:r>
            <a:r>
              <a:rPr lang="it-IT" sz="2400" dirty="0"/>
              <a:t> or </a:t>
            </a:r>
            <a:r>
              <a:rPr lang="it-IT" sz="2400" dirty="0" err="1"/>
              <a:t>tendons</a:t>
            </a:r>
            <a:r>
              <a:rPr lang="it-IT" sz="2400" dirty="0"/>
              <a:t> and </a:t>
            </a:r>
            <a:r>
              <a:rPr lang="it-IT" sz="2400" dirty="0" err="1"/>
              <a:t>muscles</a:t>
            </a:r>
            <a:r>
              <a:rPr lang="it-IT" sz="2400" dirty="0"/>
              <a:t>.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constitutes</a:t>
            </a:r>
            <a:r>
              <a:rPr lang="it-IT" sz="2400" dirty="0"/>
              <a:t> 30% of the </a:t>
            </a:r>
            <a:r>
              <a:rPr lang="it-IT" sz="2400" dirty="0" err="1"/>
              <a:t>structure</a:t>
            </a:r>
            <a:r>
              <a:rPr lang="it-IT" sz="2400" dirty="0"/>
              <a:t> of </a:t>
            </a:r>
            <a:r>
              <a:rPr lang="it-IT" sz="2400" dirty="0" err="1"/>
              <a:t>collagen</a:t>
            </a:r>
            <a:r>
              <a:rPr lang="it-IT" sz="2400" dirty="0"/>
              <a:t>.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required</a:t>
            </a:r>
            <a:r>
              <a:rPr lang="it-IT" sz="2400" dirty="0"/>
              <a:t> to </a:t>
            </a:r>
            <a:r>
              <a:rPr lang="it-IT" sz="2400" dirty="0" err="1"/>
              <a:t>build</a:t>
            </a:r>
            <a:r>
              <a:rPr lang="it-IT" sz="2400" dirty="0"/>
              <a:t> the </a:t>
            </a:r>
            <a:r>
              <a:rPr lang="it-IT" sz="2400" dirty="0" err="1"/>
              <a:t>protein</a:t>
            </a:r>
            <a:r>
              <a:rPr lang="it-IT" sz="2400" dirty="0"/>
              <a:t> in the body and in the </a:t>
            </a:r>
            <a:r>
              <a:rPr lang="it-IT" sz="2400" dirty="0" err="1"/>
              <a:t>synthesis</a:t>
            </a:r>
            <a:r>
              <a:rPr lang="it-IT" sz="2400" dirty="0"/>
              <a:t> of </a:t>
            </a:r>
            <a:r>
              <a:rPr lang="it-IT" sz="2400" dirty="0" err="1"/>
              <a:t>nucleic</a:t>
            </a:r>
            <a:r>
              <a:rPr lang="it-IT" sz="2400" dirty="0"/>
              <a:t> </a:t>
            </a:r>
            <a:r>
              <a:rPr lang="it-IT" sz="2400" dirty="0" err="1"/>
              <a:t>acids</a:t>
            </a:r>
            <a:r>
              <a:rPr lang="it-IT" sz="2400" dirty="0"/>
              <a:t>, the con- </a:t>
            </a:r>
            <a:r>
              <a:rPr lang="it-IT" sz="2400" dirty="0" err="1"/>
              <a:t>struction</a:t>
            </a:r>
            <a:r>
              <a:rPr lang="it-IT" sz="2400" dirty="0"/>
              <a:t> of RNA, DNA and </a:t>
            </a:r>
            <a:r>
              <a:rPr lang="it-IT" sz="2400" dirty="0" err="1"/>
              <a:t>other</a:t>
            </a:r>
            <a:r>
              <a:rPr lang="it-IT" sz="2400" dirty="0"/>
              <a:t> amino </a:t>
            </a:r>
            <a:r>
              <a:rPr lang="it-IT" sz="2400" dirty="0" err="1"/>
              <a:t>acids</a:t>
            </a:r>
            <a:r>
              <a:rPr lang="it-IT" sz="2400" dirty="0"/>
              <a:t> of the body.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02105" y="5336281"/>
            <a:ext cx="10972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HelveticaNeue" charset="0"/>
              </a:rPr>
              <a:t>È un aminoacido non essenziale </a:t>
            </a:r>
            <a:r>
              <a:rPr lang="it-IT" sz="1600" dirty="0" smtClean="0">
                <a:latin typeface="HelveticaNeue" charset="0"/>
              </a:rPr>
              <a:t>presente </a:t>
            </a:r>
            <a:r>
              <a:rPr lang="it-IT" sz="1600" dirty="0">
                <a:latin typeface="HelveticaNeue" charset="0"/>
              </a:rPr>
              <a:t>in piccola </a:t>
            </a:r>
            <a:r>
              <a:rPr lang="it-IT" sz="1600" dirty="0" smtClean="0">
                <a:latin typeface="HelveticaNeue" charset="0"/>
              </a:rPr>
              <a:t>quantità̀ </a:t>
            </a:r>
            <a:r>
              <a:rPr lang="it-IT" sz="1600" dirty="0">
                <a:latin typeface="HelveticaNeue" charset="0"/>
              </a:rPr>
              <a:t>nella </a:t>
            </a:r>
            <a:r>
              <a:rPr lang="it-IT" sz="1600" dirty="0" smtClean="0">
                <a:latin typeface="HelveticaNeue" charset="0"/>
              </a:rPr>
              <a:t>stragrande </a:t>
            </a:r>
            <a:r>
              <a:rPr lang="it-IT" sz="1600" dirty="0">
                <a:latin typeface="HelveticaNeue" charset="0"/>
              </a:rPr>
              <a:t>maggioranza delle proteine che si trovano nei tendini e nei </a:t>
            </a:r>
            <a:r>
              <a:rPr lang="it-IT" sz="1600" dirty="0" smtClean="0">
                <a:latin typeface="HelveticaNeue" charset="0"/>
              </a:rPr>
              <a:t>muscoli</a:t>
            </a:r>
            <a:r>
              <a:rPr lang="it-IT" sz="1600" dirty="0">
                <a:latin typeface="HelveticaNeue" charset="0"/>
              </a:rPr>
              <a:t>; costituisce circa un terzo della struttura del collagene. </a:t>
            </a:r>
            <a:endParaRPr lang="it-IT" sz="1600" dirty="0"/>
          </a:p>
          <a:p>
            <a:r>
              <a:rPr lang="it-IT" sz="1600" dirty="0">
                <a:latin typeface="HelveticaNeue" charset="0"/>
              </a:rPr>
              <a:t>La glicina è richiesta per costruire la proteina nel corpo e nella sintesi degli acidi nucleici, la costruzione di RNA, il DNA, ed altri amminoacidi nel corpo. </a:t>
            </a:r>
            <a:endParaRPr lang="it-IT" sz="16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2" t="28242" r="29852" b="13918"/>
          <a:stretch/>
        </p:blipFill>
        <p:spPr>
          <a:xfrm>
            <a:off x="7562917" y="1323277"/>
            <a:ext cx="4222814" cy="353947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" t="9171" r="4988" b="41065"/>
          <a:stretch/>
        </p:blipFill>
        <p:spPr>
          <a:xfrm>
            <a:off x="10178782" y="87462"/>
            <a:ext cx="1684260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11233</TotalTime>
  <Words>945</Words>
  <Application>Microsoft Macintosh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 Rounded MT Bold</vt:lpstr>
      <vt:lpstr>Calibri</vt:lpstr>
      <vt:lpstr>Calibri Light</vt:lpstr>
      <vt:lpstr>HelveticaNeue</vt:lpstr>
      <vt:lpstr>HelveticaNeueLTStd</vt:lpstr>
      <vt:lpstr>Microsoft Sans Serif</vt:lpstr>
      <vt:lpstr>MS PGothic</vt:lpstr>
      <vt:lpstr>Tw Cen MT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Post treatement results </vt:lpstr>
      <vt:lpstr>Post treatement results </vt:lpstr>
      <vt:lpstr>Post treatement results </vt:lpstr>
      <vt:lpstr>Post treatement results </vt:lpstr>
      <vt:lpstr>Post treatement results </vt:lpstr>
      <vt:lpstr>Post treatement results </vt:lpstr>
      <vt:lpstr>Presentazione di PowerPoint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Microsoft Office User</cp:lastModifiedBy>
  <cp:revision>83</cp:revision>
  <cp:lastPrinted>2022-10-17T15:09:38Z</cp:lastPrinted>
  <dcterms:created xsi:type="dcterms:W3CDTF">2019-11-03T13:55:33Z</dcterms:created>
  <dcterms:modified xsi:type="dcterms:W3CDTF">2022-10-18T08:30:16Z</dcterms:modified>
</cp:coreProperties>
</file>